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77" r:id="rId6"/>
    <p:sldId id="260" r:id="rId7"/>
    <p:sldId id="261" r:id="rId8"/>
    <p:sldId id="267" r:id="rId9"/>
    <p:sldId id="269" r:id="rId10"/>
    <p:sldId id="268" r:id="rId11"/>
    <p:sldId id="274" r:id="rId12"/>
    <p:sldId id="272" r:id="rId13"/>
    <p:sldId id="270" r:id="rId14"/>
    <p:sldId id="275" r:id="rId15"/>
    <p:sldId id="273"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sorterViewPr>
    <p:cViewPr>
      <p:scale>
        <a:sx n="51" d="100"/>
        <a:sy n="5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8CFF4D-B510-4611-8148-C6F289A2D043}" type="datetimeFigureOut">
              <a:rPr lang="en-US" smtClean="0"/>
              <a:t>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1AE42-B23A-409C-B6BD-44D9C9FD936C}" type="slidenum">
              <a:rPr lang="en-US" smtClean="0"/>
              <a:t>‹#›</a:t>
            </a:fld>
            <a:endParaRPr lang="en-US"/>
          </a:p>
        </p:txBody>
      </p:sp>
    </p:spTree>
    <p:extLst>
      <p:ext uri="{BB962C8B-B14F-4D97-AF65-F5344CB8AC3E}">
        <p14:creationId xmlns:p14="http://schemas.microsoft.com/office/powerpoint/2010/main" val="609812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D1AE42-B23A-409C-B6BD-44D9C9FD936C}" type="slidenum">
              <a:rPr lang="en-US" smtClean="0"/>
              <a:t>14</a:t>
            </a:fld>
            <a:endParaRPr lang="en-US"/>
          </a:p>
        </p:txBody>
      </p:sp>
    </p:spTree>
    <p:extLst>
      <p:ext uri="{BB962C8B-B14F-4D97-AF65-F5344CB8AC3E}">
        <p14:creationId xmlns:p14="http://schemas.microsoft.com/office/powerpoint/2010/main" val="3268903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EECE231-058C-4FBA-BF64-E9A29E783421}" type="datetime1">
              <a:rPr lang="en-US" smtClean="0"/>
              <a:t>2/18/2015</a:t>
            </a:fld>
            <a:endParaRPr lang="en-US"/>
          </a:p>
        </p:txBody>
      </p:sp>
      <p:sp>
        <p:nvSpPr>
          <p:cNvPr id="17" name="Footer Placeholder 16"/>
          <p:cNvSpPr>
            <a:spLocks noGrp="1"/>
          </p:cNvSpPr>
          <p:nvPr>
            <p:ph type="ftr" sz="quarter" idx="11"/>
          </p:nvPr>
        </p:nvSpPr>
        <p:spPr/>
        <p:txBody>
          <a:bodyPr/>
          <a:lstStyle/>
          <a:p>
            <a:r>
              <a:rPr lang="en-US" smtClean="0"/>
              <a:t>Creating a More Educated Georgia</a:t>
            </a:r>
            <a:endParaRPr lang="en-US"/>
          </a:p>
        </p:txBody>
      </p:sp>
      <p:sp>
        <p:nvSpPr>
          <p:cNvPr id="29" name="Slide Number Placeholder 28"/>
          <p:cNvSpPr>
            <a:spLocks noGrp="1"/>
          </p:cNvSpPr>
          <p:nvPr>
            <p:ph type="sldNum" sz="quarter" idx="12"/>
          </p:nvPr>
        </p:nvSpPr>
        <p:spPr/>
        <p:txBody>
          <a:bodyPr/>
          <a:lstStyle/>
          <a:p>
            <a:fld id="{9E6DAC4E-0D42-43A8-B997-F97CCA4FDAA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BF6819-0822-4FD1-9B6E-6510CB2E0CBD}" type="datetime1">
              <a:rPr lang="en-US" smtClean="0"/>
              <a:t>2/18/2015</a:t>
            </a:fld>
            <a:endParaRPr lang="en-US"/>
          </a:p>
        </p:txBody>
      </p:sp>
      <p:sp>
        <p:nvSpPr>
          <p:cNvPr id="5" name="Footer Placeholder 4"/>
          <p:cNvSpPr>
            <a:spLocks noGrp="1"/>
          </p:cNvSpPr>
          <p:nvPr>
            <p:ph type="ftr" sz="quarter" idx="11"/>
          </p:nvPr>
        </p:nvSpPr>
        <p:spPr/>
        <p:txBody>
          <a:bodyPr/>
          <a:lstStyle/>
          <a:p>
            <a:r>
              <a:rPr lang="en-US" smtClean="0"/>
              <a:t>Creating a More Educated Georgia</a:t>
            </a:r>
            <a:endParaRPr lang="en-US"/>
          </a:p>
        </p:txBody>
      </p:sp>
      <p:sp>
        <p:nvSpPr>
          <p:cNvPr id="6" name="Slide Number Placeholder 5"/>
          <p:cNvSpPr>
            <a:spLocks noGrp="1"/>
          </p:cNvSpPr>
          <p:nvPr>
            <p:ph type="sldNum" sz="quarter" idx="12"/>
          </p:nvPr>
        </p:nvSpPr>
        <p:spPr/>
        <p:txBody>
          <a:bodyPr/>
          <a:lstStyle/>
          <a:p>
            <a:fld id="{9E6DAC4E-0D42-43A8-B997-F97CCA4FDA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CC9CAA-7F9A-40A2-B7DC-1ED8AFF1E941}" type="datetime1">
              <a:rPr lang="en-US" smtClean="0"/>
              <a:t>2/18/2015</a:t>
            </a:fld>
            <a:endParaRPr lang="en-US"/>
          </a:p>
        </p:txBody>
      </p:sp>
      <p:sp>
        <p:nvSpPr>
          <p:cNvPr id="5" name="Footer Placeholder 4"/>
          <p:cNvSpPr>
            <a:spLocks noGrp="1"/>
          </p:cNvSpPr>
          <p:nvPr>
            <p:ph type="ftr" sz="quarter" idx="11"/>
          </p:nvPr>
        </p:nvSpPr>
        <p:spPr/>
        <p:txBody>
          <a:bodyPr/>
          <a:lstStyle/>
          <a:p>
            <a:r>
              <a:rPr lang="en-US" smtClean="0"/>
              <a:t>Creating a More Educated Georgia</a:t>
            </a:r>
            <a:endParaRPr lang="en-US"/>
          </a:p>
        </p:txBody>
      </p:sp>
      <p:sp>
        <p:nvSpPr>
          <p:cNvPr id="6" name="Slide Number Placeholder 5"/>
          <p:cNvSpPr>
            <a:spLocks noGrp="1"/>
          </p:cNvSpPr>
          <p:nvPr>
            <p:ph type="sldNum" sz="quarter" idx="12"/>
          </p:nvPr>
        </p:nvSpPr>
        <p:spPr/>
        <p:txBody>
          <a:bodyPr/>
          <a:lstStyle/>
          <a:p>
            <a:fld id="{9E6DAC4E-0D42-43A8-B997-F97CCA4FDA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2A137-64FD-41F0-AEFD-F80866E97D76}" type="datetime1">
              <a:rPr lang="en-US" smtClean="0"/>
              <a:t>2/18/2015</a:t>
            </a:fld>
            <a:endParaRPr lang="en-US"/>
          </a:p>
        </p:txBody>
      </p:sp>
      <p:sp>
        <p:nvSpPr>
          <p:cNvPr id="5" name="Footer Placeholder 4"/>
          <p:cNvSpPr>
            <a:spLocks noGrp="1"/>
          </p:cNvSpPr>
          <p:nvPr>
            <p:ph type="ftr" sz="quarter" idx="11"/>
          </p:nvPr>
        </p:nvSpPr>
        <p:spPr/>
        <p:txBody>
          <a:bodyPr/>
          <a:lstStyle/>
          <a:p>
            <a:r>
              <a:rPr lang="en-US" smtClean="0"/>
              <a:t>Creating a More Educated Georgia</a:t>
            </a:r>
            <a:endParaRPr lang="en-US"/>
          </a:p>
        </p:txBody>
      </p:sp>
      <p:sp>
        <p:nvSpPr>
          <p:cNvPr id="6" name="Slide Number Placeholder 5"/>
          <p:cNvSpPr>
            <a:spLocks noGrp="1"/>
          </p:cNvSpPr>
          <p:nvPr>
            <p:ph type="sldNum" sz="quarter" idx="12"/>
          </p:nvPr>
        </p:nvSpPr>
        <p:spPr/>
        <p:txBody>
          <a:bodyPr/>
          <a:lstStyle/>
          <a:p>
            <a:fld id="{9E6DAC4E-0D42-43A8-B997-F97CCA4FDAA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065982-F3F1-4D37-B188-AF1A4D8A302B}" type="datetime1">
              <a:rPr lang="en-US" smtClean="0"/>
              <a:t>2/18/2015</a:t>
            </a:fld>
            <a:endParaRPr lang="en-US"/>
          </a:p>
        </p:txBody>
      </p:sp>
      <p:sp>
        <p:nvSpPr>
          <p:cNvPr id="5" name="Footer Placeholder 4"/>
          <p:cNvSpPr>
            <a:spLocks noGrp="1"/>
          </p:cNvSpPr>
          <p:nvPr>
            <p:ph type="ftr" sz="quarter" idx="11"/>
          </p:nvPr>
        </p:nvSpPr>
        <p:spPr/>
        <p:txBody>
          <a:bodyPr/>
          <a:lstStyle/>
          <a:p>
            <a:r>
              <a:rPr lang="en-US" smtClean="0"/>
              <a:t>Creating a More Educated Georgia</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E6DAC4E-0D42-43A8-B997-F97CCA4FDAA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8C075E-E6F1-4B26-8D5B-99BF9C221C9C}" type="datetime1">
              <a:rPr lang="en-US" smtClean="0"/>
              <a:t>2/18/2015</a:t>
            </a:fld>
            <a:endParaRPr lang="en-US"/>
          </a:p>
        </p:txBody>
      </p:sp>
      <p:sp>
        <p:nvSpPr>
          <p:cNvPr id="6" name="Footer Placeholder 5"/>
          <p:cNvSpPr>
            <a:spLocks noGrp="1"/>
          </p:cNvSpPr>
          <p:nvPr>
            <p:ph type="ftr" sz="quarter" idx="11"/>
          </p:nvPr>
        </p:nvSpPr>
        <p:spPr/>
        <p:txBody>
          <a:bodyPr/>
          <a:lstStyle/>
          <a:p>
            <a:r>
              <a:rPr lang="en-US" smtClean="0"/>
              <a:t>Creating a More Educated Georgia</a:t>
            </a:r>
            <a:endParaRPr lang="en-US"/>
          </a:p>
        </p:txBody>
      </p:sp>
      <p:sp>
        <p:nvSpPr>
          <p:cNvPr id="7" name="Slide Number Placeholder 6"/>
          <p:cNvSpPr>
            <a:spLocks noGrp="1"/>
          </p:cNvSpPr>
          <p:nvPr>
            <p:ph type="sldNum" sz="quarter" idx="12"/>
          </p:nvPr>
        </p:nvSpPr>
        <p:spPr/>
        <p:txBody>
          <a:bodyPr/>
          <a:lstStyle/>
          <a:p>
            <a:fld id="{9E6DAC4E-0D42-43A8-B997-F97CCA4FDAA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439489-21FD-48BC-B121-84EFA9ADF2A9}" type="datetime1">
              <a:rPr lang="en-US" smtClean="0"/>
              <a:t>2/18/2015</a:t>
            </a:fld>
            <a:endParaRPr lang="en-US"/>
          </a:p>
        </p:txBody>
      </p:sp>
      <p:sp>
        <p:nvSpPr>
          <p:cNvPr id="8" name="Footer Placeholder 7"/>
          <p:cNvSpPr>
            <a:spLocks noGrp="1"/>
          </p:cNvSpPr>
          <p:nvPr>
            <p:ph type="ftr" sz="quarter" idx="11"/>
          </p:nvPr>
        </p:nvSpPr>
        <p:spPr/>
        <p:txBody>
          <a:bodyPr/>
          <a:lstStyle/>
          <a:p>
            <a:r>
              <a:rPr lang="en-US" smtClean="0"/>
              <a:t>Creating a More Educated Georgia</a:t>
            </a:r>
            <a:endParaRPr lang="en-US"/>
          </a:p>
        </p:txBody>
      </p:sp>
      <p:sp>
        <p:nvSpPr>
          <p:cNvPr id="9" name="Slide Number Placeholder 8"/>
          <p:cNvSpPr>
            <a:spLocks noGrp="1"/>
          </p:cNvSpPr>
          <p:nvPr>
            <p:ph type="sldNum" sz="quarter" idx="12"/>
          </p:nvPr>
        </p:nvSpPr>
        <p:spPr/>
        <p:txBody>
          <a:bodyPr/>
          <a:lstStyle/>
          <a:p>
            <a:fld id="{9E6DAC4E-0D42-43A8-B997-F97CCA4FDAA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415D5A-DDB7-4F14-AFF6-D0CC67254227}" type="datetime1">
              <a:rPr lang="en-US" smtClean="0"/>
              <a:t>2/18/2015</a:t>
            </a:fld>
            <a:endParaRPr lang="en-US"/>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
        <p:nvSpPr>
          <p:cNvPr id="5" name="Slide Number Placeholder 4"/>
          <p:cNvSpPr>
            <a:spLocks noGrp="1"/>
          </p:cNvSpPr>
          <p:nvPr>
            <p:ph type="sldNum" sz="quarter" idx="12"/>
          </p:nvPr>
        </p:nvSpPr>
        <p:spPr/>
        <p:txBody>
          <a:bodyPr/>
          <a:lstStyle/>
          <a:p>
            <a:fld id="{9E6DAC4E-0D42-43A8-B997-F97CCA4FDA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C0507-B908-436F-B589-622E2C8AA710}" type="datetime1">
              <a:rPr lang="en-US" smtClean="0"/>
              <a:t>2/18/2015</a:t>
            </a:fld>
            <a:endParaRPr lang="en-US"/>
          </a:p>
        </p:txBody>
      </p:sp>
      <p:sp>
        <p:nvSpPr>
          <p:cNvPr id="3" name="Footer Placeholder 2"/>
          <p:cNvSpPr>
            <a:spLocks noGrp="1"/>
          </p:cNvSpPr>
          <p:nvPr>
            <p:ph type="ftr" sz="quarter" idx="11"/>
          </p:nvPr>
        </p:nvSpPr>
        <p:spPr/>
        <p:txBody>
          <a:bodyPr/>
          <a:lstStyle/>
          <a:p>
            <a:r>
              <a:rPr lang="en-US" smtClean="0"/>
              <a:t>Creating a More Educated Georgia</a:t>
            </a:r>
            <a:endParaRPr lang="en-US"/>
          </a:p>
        </p:txBody>
      </p:sp>
      <p:sp>
        <p:nvSpPr>
          <p:cNvPr id="4" name="Slide Number Placeholder 3"/>
          <p:cNvSpPr>
            <a:spLocks noGrp="1"/>
          </p:cNvSpPr>
          <p:nvPr>
            <p:ph type="sldNum" sz="quarter" idx="12"/>
          </p:nvPr>
        </p:nvSpPr>
        <p:spPr/>
        <p:txBody>
          <a:bodyPr/>
          <a:lstStyle/>
          <a:p>
            <a:fld id="{9E6DAC4E-0D42-43A8-B997-F97CCA4FDA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7DAB3B-C08E-488D-BBEB-84B084379A9D}" type="datetime1">
              <a:rPr lang="en-US" smtClean="0"/>
              <a:t>2/18/2015</a:t>
            </a:fld>
            <a:endParaRPr lang="en-US"/>
          </a:p>
        </p:txBody>
      </p:sp>
      <p:sp>
        <p:nvSpPr>
          <p:cNvPr id="6" name="Footer Placeholder 5"/>
          <p:cNvSpPr>
            <a:spLocks noGrp="1"/>
          </p:cNvSpPr>
          <p:nvPr>
            <p:ph type="ftr" sz="quarter" idx="11"/>
          </p:nvPr>
        </p:nvSpPr>
        <p:spPr/>
        <p:txBody>
          <a:bodyPr/>
          <a:lstStyle/>
          <a:p>
            <a:r>
              <a:rPr lang="en-US" smtClean="0"/>
              <a:t>Creating a More Educated Georgia</a:t>
            </a:r>
            <a:endParaRPr lang="en-US"/>
          </a:p>
        </p:txBody>
      </p:sp>
      <p:sp>
        <p:nvSpPr>
          <p:cNvPr id="7" name="Slide Number Placeholder 6"/>
          <p:cNvSpPr>
            <a:spLocks noGrp="1"/>
          </p:cNvSpPr>
          <p:nvPr>
            <p:ph type="sldNum" sz="quarter" idx="12"/>
          </p:nvPr>
        </p:nvSpPr>
        <p:spPr/>
        <p:txBody>
          <a:bodyPr/>
          <a:lstStyle/>
          <a:p>
            <a:fld id="{9E6DAC4E-0D42-43A8-B997-F97CCA4FDAA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C44CE3-6753-4318-BDB3-18C84AEF08BD}" type="datetime1">
              <a:rPr lang="en-US" smtClean="0"/>
              <a:t>2/18/2015</a:t>
            </a:fld>
            <a:endParaRPr lang="en-US"/>
          </a:p>
        </p:txBody>
      </p:sp>
      <p:sp>
        <p:nvSpPr>
          <p:cNvPr id="6" name="Footer Placeholder 5"/>
          <p:cNvSpPr>
            <a:spLocks noGrp="1"/>
          </p:cNvSpPr>
          <p:nvPr>
            <p:ph type="ftr" sz="quarter" idx="11"/>
          </p:nvPr>
        </p:nvSpPr>
        <p:spPr/>
        <p:txBody>
          <a:bodyPr/>
          <a:lstStyle/>
          <a:p>
            <a:r>
              <a:rPr lang="en-US" smtClean="0"/>
              <a:t>Creating a More Educated Georgia</a:t>
            </a:r>
            <a:endParaRPr lang="en-US"/>
          </a:p>
        </p:txBody>
      </p:sp>
      <p:sp>
        <p:nvSpPr>
          <p:cNvPr id="7" name="Slide Number Placeholder 6"/>
          <p:cNvSpPr>
            <a:spLocks noGrp="1"/>
          </p:cNvSpPr>
          <p:nvPr>
            <p:ph type="sldNum" sz="quarter" idx="12"/>
          </p:nvPr>
        </p:nvSpPr>
        <p:spPr/>
        <p:txBody>
          <a:bodyPr/>
          <a:lstStyle/>
          <a:p>
            <a:fld id="{9E6DAC4E-0D42-43A8-B997-F97CCA4FDAA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C0971A1-0EC4-4332-AD95-248DAA0A7E7B}" type="datetime1">
              <a:rPr lang="en-US" smtClean="0"/>
              <a:t>2/18/2015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Creating a More Educated Georgia</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E6DAC4E-0D42-43A8-B997-F97CCA4FDAA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BOR Update</a:t>
            </a:r>
            <a:endParaRPr lang="en-US" dirty="0"/>
          </a:p>
        </p:txBody>
      </p:sp>
      <p:sp>
        <p:nvSpPr>
          <p:cNvPr id="3" name="Subtitle 2"/>
          <p:cNvSpPr>
            <a:spLocks noGrp="1"/>
          </p:cNvSpPr>
          <p:nvPr>
            <p:ph type="subTitle" idx="1"/>
          </p:nvPr>
        </p:nvSpPr>
        <p:spPr/>
        <p:txBody>
          <a:bodyPr/>
          <a:lstStyle/>
          <a:p>
            <a:endParaRPr lang="en-US" dirty="0" smtClean="0"/>
          </a:p>
          <a:p>
            <a:r>
              <a:rPr lang="en-US" dirty="0" smtClean="0"/>
              <a:t>Doug Podoll</a:t>
            </a:r>
          </a:p>
          <a:p>
            <a:r>
              <a:rPr lang="en-US" dirty="0" smtClean="0"/>
              <a:t>30 January 2015</a:t>
            </a:r>
            <a:endParaRPr lang="en-US" dirty="0"/>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4147670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NRA Tax Compliance 1</a:t>
            </a:r>
            <a:endParaRPr lang="en-US" dirty="0"/>
          </a:p>
        </p:txBody>
      </p:sp>
      <p:sp>
        <p:nvSpPr>
          <p:cNvPr id="3" name="Content Placeholder 2"/>
          <p:cNvSpPr>
            <a:spLocks noGrp="1"/>
          </p:cNvSpPr>
          <p:nvPr>
            <p:ph idx="1"/>
          </p:nvPr>
        </p:nvSpPr>
        <p:spPr/>
        <p:txBody>
          <a:bodyPr>
            <a:normAutofit/>
          </a:bodyPr>
          <a:lstStyle/>
          <a:p>
            <a:endParaRPr lang="en-US" sz="3600" dirty="0" smtClean="0"/>
          </a:p>
          <a:p>
            <a:r>
              <a:rPr lang="en-US" sz="3600" dirty="0" smtClean="0"/>
              <a:t>Sprintax</a:t>
            </a:r>
          </a:p>
          <a:p>
            <a:pPr lvl="1"/>
            <a:r>
              <a:rPr lang="en-US" sz="3600" dirty="0" smtClean="0"/>
              <a:t>$1.50 - $2.00 Federal (paid by school)</a:t>
            </a:r>
          </a:p>
          <a:p>
            <a:pPr lvl="1"/>
            <a:r>
              <a:rPr lang="en-US" sz="3600" dirty="0" smtClean="0"/>
              <a:t>$24.95 State (paid by student)</a:t>
            </a:r>
            <a:endParaRPr lang="en-US" sz="3600" dirty="0"/>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5257800"/>
            <a:ext cx="2971800" cy="1017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Sprintax_tax prep logo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5257800"/>
            <a:ext cx="3630718" cy="1016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8386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NRA Tax Compliance 2</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NRA VITA Training--Coastal</a:t>
            </a:r>
          </a:p>
          <a:p>
            <a:pPr lvl="1"/>
            <a:r>
              <a:rPr lang="en-US" dirty="0" smtClean="0"/>
              <a:t>Wednesday, 28 January @ GAIE</a:t>
            </a:r>
          </a:p>
          <a:p>
            <a:pPr lvl="1"/>
            <a:r>
              <a:rPr lang="en-US" dirty="0" smtClean="0"/>
              <a:t>1 – 4 PM</a:t>
            </a:r>
          </a:p>
          <a:p>
            <a:r>
              <a:rPr lang="en-US" dirty="0"/>
              <a:t>NRA VITA Training-</a:t>
            </a:r>
            <a:r>
              <a:rPr lang="en-US" dirty="0" smtClean="0"/>
              <a:t>-City</a:t>
            </a:r>
            <a:endParaRPr lang="en-US" dirty="0"/>
          </a:p>
          <a:p>
            <a:pPr lvl="1"/>
            <a:r>
              <a:rPr lang="en-US" dirty="0" smtClean="0"/>
              <a:t>Friday, 13 February @ </a:t>
            </a:r>
            <a:r>
              <a:rPr lang="en-US" dirty="0" err="1" smtClean="0"/>
              <a:t>GaTech</a:t>
            </a:r>
            <a:endParaRPr lang="en-US" dirty="0" smtClean="0"/>
          </a:p>
          <a:p>
            <a:pPr lvl="1"/>
            <a:r>
              <a:rPr lang="en-US" dirty="0" smtClean="0"/>
              <a:t>10:00 – 3:00</a:t>
            </a:r>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478596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NRA Tax Compliance 3</a:t>
            </a:r>
            <a:endParaRPr lang="en-US" dirty="0"/>
          </a:p>
        </p:txBody>
      </p:sp>
      <p:sp>
        <p:nvSpPr>
          <p:cNvPr id="3" name="Content Placeholder 2"/>
          <p:cNvSpPr>
            <a:spLocks noGrp="1"/>
          </p:cNvSpPr>
          <p:nvPr>
            <p:ph idx="1"/>
          </p:nvPr>
        </p:nvSpPr>
        <p:spPr/>
        <p:txBody>
          <a:bodyPr/>
          <a:lstStyle/>
          <a:p>
            <a:endParaRPr lang="en-US" sz="3200" dirty="0" smtClean="0"/>
          </a:p>
          <a:p>
            <a:r>
              <a:rPr lang="en-US" sz="3200" dirty="0" smtClean="0"/>
              <a:t>GLACIER</a:t>
            </a:r>
          </a:p>
          <a:p>
            <a:pPr lvl="1"/>
            <a:r>
              <a:rPr lang="en-US" sz="3200" dirty="0" smtClean="0"/>
              <a:t>System License</a:t>
            </a:r>
          </a:p>
          <a:p>
            <a:pPr lvl="1"/>
            <a:r>
              <a:rPr lang="en-US" sz="3200" dirty="0" smtClean="0"/>
              <a:t>Coordinated out of “</a:t>
            </a:r>
            <a:r>
              <a:rPr lang="en-US" sz="3200" dirty="0" err="1" smtClean="0"/>
              <a:t>oneusg</a:t>
            </a:r>
            <a:r>
              <a:rPr lang="en-US" sz="3200" dirty="0" smtClean="0"/>
              <a:t>” </a:t>
            </a:r>
            <a:br>
              <a:rPr lang="en-US" sz="3200" dirty="0" smtClean="0"/>
            </a:br>
            <a:r>
              <a:rPr lang="en-US" sz="3200" dirty="0" smtClean="0"/>
              <a:t>(shared services center</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5181600"/>
            <a:ext cx="2743200" cy="940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572000"/>
            <a:ext cx="3276600" cy="1562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8057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Archiving Immigration Files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Adjusting state rules to be consistent with federal rules</a:t>
            </a:r>
          </a:p>
          <a:p>
            <a:r>
              <a:rPr lang="en-US" dirty="0" smtClean="0"/>
              <a:t>Others?</a:t>
            </a:r>
            <a:endParaRPr lang="en-US" dirty="0"/>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3470728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Brazil</a:t>
            </a:r>
            <a:endParaRPr lang="en-US" sz="3200" dirty="0"/>
          </a:p>
        </p:txBody>
      </p:sp>
      <p:sp>
        <p:nvSpPr>
          <p:cNvPr id="4" name="Text Placeholder 3"/>
          <p:cNvSpPr>
            <a:spLocks noGrp="1"/>
          </p:cNvSpPr>
          <p:nvPr>
            <p:ph type="body" sz="half" idx="2"/>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Creating a More Educated Georgia</a:t>
            </a:r>
            <a:endParaRPr lang="en-US"/>
          </a:p>
        </p:txBody>
      </p:sp>
      <p:pic>
        <p:nvPicPr>
          <p:cNvPr id="3074" name="Picture 2" descr="http://www.lib.utexas.edu/maps/americas/brazil_pol_1981.gif"/>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21400" b="21400"/>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897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CONSOLIDATION</a:t>
            </a:r>
            <a:endParaRPr lang="en-US" sz="3200" dirty="0"/>
          </a:p>
        </p:txBody>
      </p:sp>
      <p:sp>
        <p:nvSpPr>
          <p:cNvPr id="4" name="Text Placeholder 3"/>
          <p:cNvSpPr>
            <a:spLocks noGrp="1"/>
          </p:cNvSpPr>
          <p:nvPr>
            <p:ph type="body" sz="half" idx="2"/>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Creating a More Educated Georgia</a:t>
            </a:r>
            <a:endParaRPr lang="en-US"/>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852" b="1852"/>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525713"/>
            <a:ext cx="3124200" cy="192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525713"/>
            <a:ext cx="2971800" cy="192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267200" y="3048000"/>
            <a:ext cx="457200" cy="646331"/>
          </a:xfrm>
          <a:prstGeom prst="rect">
            <a:avLst/>
          </a:prstGeom>
          <a:noFill/>
        </p:spPr>
        <p:txBody>
          <a:bodyPr wrap="square" rtlCol="0">
            <a:spAutoFit/>
          </a:bodyPr>
          <a:lstStyle/>
          <a:p>
            <a:r>
              <a:rPr lang="en-US" sz="3600" dirty="0" smtClean="0"/>
              <a:t>&amp;</a:t>
            </a:r>
            <a:endParaRPr lang="en-US" sz="3600" dirty="0"/>
          </a:p>
        </p:txBody>
      </p:sp>
    </p:spTree>
    <p:extLst>
      <p:ext uri="{BB962C8B-B14F-4D97-AF65-F5344CB8AC3E}">
        <p14:creationId xmlns:p14="http://schemas.microsoft.com/office/powerpoint/2010/main" val="800240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Who’s on First?!</a:t>
            </a:r>
            <a:endParaRPr lang="en-US" dirty="0"/>
          </a:p>
        </p:txBody>
      </p:sp>
      <p:sp>
        <p:nvSpPr>
          <p:cNvPr id="7" name="Content Placeholder 6"/>
          <p:cNvSpPr>
            <a:spLocks noGrp="1"/>
          </p:cNvSpPr>
          <p:nvPr>
            <p:ph idx="1"/>
          </p:nvPr>
        </p:nvSpPr>
        <p:spPr/>
        <p:txBody>
          <a:bodyPr/>
          <a:lstStyle/>
          <a:p>
            <a:endParaRPr lang="en-US" dirty="0" smtClean="0"/>
          </a:p>
          <a:p>
            <a:endParaRPr lang="en-US" dirty="0"/>
          </a:p>
          <a:p>
            <a:r>
              <a:rPr lang="en-US" dirty="0" smtClean="0"/>
              <a:t>Help me with my directory</a:t>
            </a:r>
          </a:p>
          <a:p>
            <a:pPr lvl="1"/>
            <a:r>
              <a:rPr lang="en-US" dirty="0" smtClean="0"/>
              <a:t>IIE contact</a:t>
            </a:r>
          </a:p>
          <a:p>
            <a:pPr lvl="2"/>
            <a:r>
              <a:rPr lang="en-US" dirty="0" smtClean="0"/>
              <a:t>Int’l Students, Int’l scholars, Study Abroad, ESL</a:t>
            </a:r>
          </a:p>
          <a:p>
            <a:pPr marL="585216" lvl="1" indent="0">
              <a:buNone/>
            </a:pPr>
            <a:endParaRPr lang="en-US" dirty="0"/>
          </a:p>
          <a:p>
            <a:pPr marL="585216" lvl="1" indent="0">
              <a:buNone/>
            </a:pPr>
            <a:r>
              <a:rPr lang="en-US" dirty="0" smtClean="0"/>
              <a:t>Thank you</a:t>
            </a:r>
            <a:endParaRPr lang="en-US" dirty="0"/>
          </a:p>
        </p:txBody>
      </p:sp>
      <p:sp>
        <p:nvSpPr>
          <p:cNvPr id="5" name="Footer Placeholder 4"/>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1291479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Tuition Waivers 1</a:t>
            </a: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altLang="en-US" b="1" dirty="0"/>
              <a:t>Reciprocal exchange program</a:t>
            </a:r>
            <a:r>
              <a:rPr lang="en-US" altLang="en-US" dirty="0"/>
              <a:t> – A reciprocal program is defined as a relationship between the USG institution and a domestic or international partner institution(s) that involves the exchange of students and/or faculty. USG institutions should work to maintain a balance in the reciprocity element of the exchange. A true one-to-one relationship is not required, but USG participants should be actively participating at the partner institution(s).</a:t>
            </a:r>
          </a:p>
          <a:p>
            <a:pPr>
              <a:defRPr/>
            </a:pPr>
            <a:r>
              <a:rPr lang="en-US" altLang="en-US" dirty="0"/>
              <a:t>Agreements between U.S. government and civic organizations and partner nations and organizations are also eligible for this waiver. Those reciprocal agreements currently are defined as the Fulbright Program, inclusive of Institute of International Education, AMIDEAST, and LASPAU administered programs, the Edmund S. Muskie Graduate Fellowship Program, and Georgia Rotary Student Program students.</a:t>
            </a:r>
          </a:p>
          <a:p>
            <a:endParaRPr lang="en-US" dirty="0"/>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3199889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Tuition Waivers 2</a:t>
            </a:r>
            <a:endParaRPr lang="en-US" dirty="0"/>
          </a:p>
        </p:txBody>
      </p:sp>
      <p:sp>
        <p:nvSpPr>
          <p:cNvPr id="3" name="Content Placeholder 2"/>
          <p:cNvSpPr>
            <a:spLocks noGrp="1"/>
          </p:cNvSpPr>
          <p:nvPr>
            <p:ph idx="1"/>
          </p:nvPr>
        </p:nvSpPr>
        <p:spPr/>
        <p:txBody>
          <a:bodyPr>
            <a:normAutofit fontScale="70000" lnSpcReduction="20000"/>
          </a:bodyPr>
          <a:lstStyle/>
          <a:p>
            <a:r>
              <a:rPr lang="en-US" dirty="0"/>
              <a:t>Non-citizen independent students must provide clear and convincing evidence that they, or their spouse, relocated to the state of Georgia to accept full-time, self-sustaining employment and entered the state in a valid, employment authorized status. The relocation must be for reasons other than enrolling in an institution of higher education and appropriate steps to establish domicile in the state must be taken. The employment upon which the relocation was based must be held at the time the waiver is awarded. Additionally, non-citizen independent students must provide clear evidence that they, or their spouse, are taking legally permissible steps to obtain lawful permanent resident status in the United States.</a:t>
            </a:r>
          </a:p>
          <a:p>
            <a:r>
              <a:rPr lang="en-US" dirty="0"/>
              <a:t>Waiver eligibility for the above qualifying students may continue provided full-time, self-sustaining employment in Georgia and the employment-authorized status are maintained. Furthermore, there must be continued evidence of Georgia domicile and efforts to pursue an adjustment to United States lawful permanent resident status.</a:t>
            </a:r>
          </a:p>
          <a:p>
            <a:endParaRPr lang="en-US" dirty="0"/>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1271910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 J-1 EV Program</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See </a:t>
            </a:r>
            <a:r>
              <a:rPr lang="en-US" dirty="0"/>
              <a:t>website for updated forms, etc. </a:t>
            </a:r>
          </a:p>
          <a:p>
            <a:r>
              <a:rPr lang="en-US" dirty="0" smtClean="0"/>
              <a:t>Re-designation</a:t>
            </a:r>
          </a:p>
          <a:p>
            <a:pPr lvl="1"/>
            <a:r>
              <a:rPr lang="en-US" dirty="0" smtClean="0"/>
              <a:t>Requires a list of the Board of Regents with their names, addresses, and affirmative statement that they are US citizens and/or Permanent Residents</a:t>
            </a:r>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66341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Instructional Sites in SEVP</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Do you have instructional sites in addition to your home campus? Do you have a unique SEVIS number for each? Are you issuing I-20s for each or only under the home campus? </a:t>
            </a:r>
            <a:endParaRPr lang="en-US" dirty="0"/>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37976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Insurance in the U.S.</a:t>
            </a:r>
            <a:endParaRPr lang="en-US" dirty="0"/>
          </a:p>
        </p:txBody>
      </p:sp>
      <p:sp>
        <p:nvSpPr>
          <p:cNvPr id="3" name="Content Placeholder 2"/>
          <p:cNvSpPr>
            <a:spLocks noGrp="1"/>
          </p:cNvSpPr>
          <p:nvPr>
            <p:ph idx="1"/>
          </p:nvPr>
        </p:nvSpPr>
        <p:spPr/>
        <p:txBody>
          <a:bodyPr/>
          <a:lstStyle/>
          <a:p>
            <a:endParaRPr lang="en-US" dirty="0" smtClean="0"/>
          </a:p>
          <a:p>
            <a:r>
              <a:rPr lang="en-US" dirty="0" smtClean="0"/>
              <a:t>GRA Insurance</a:t>
            </a:r>
          </a:p>
          <a:p>
            <a:r>
              <a:rPr lang="en-US" dirty="0" smtClean="0"/>
              <a:t>Student Health Insurance Program (SHIP)</a:t>
            </a:r>
          </a:p>
          <a:p>
            <a:pPr lvl="1"/>
            <a:r>
              <a:rPr lang="en-US" dirty="0" smtClean="0"/>
              <a:t>United Health Care</a:t>
            </a:r>
          </a:p>
          <a:p>
            <a:pPr lvl="1"/>
            <a:r>
              <a:rPr lang="en-US" dirty="0" smtClean="0"/>
              <a:t>Broker Involvement</a:t>
            </a:r>
          </a:p>
          <a:p>
            <a:r>
              <a:rPr lang="en-US" dirty="0" err="1" smtClean="0"/>
              <a:t>GaTech</a:t>
            </a:r>
            <a:r>
              <a:rPr lang="en-US" dirty="0" smtClean="0"/>
              <a:t> has own plan </a:t>
            </a:r>
          </a:p>
          <a:p>
            <a:r>
              <a:rPr lang="en-US" dirty="0" smtClean="0"/>
              <a:t>PGH Global</a:t>
            </a:r>
            <a:endParaRPr lang="en-US" dirty="0"/>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130590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1" end="1"/>
                                            </p:txEl>
                                          </p:spTgt>
                                        </p:tgtEl>
                                        <p:attrNameLst>
                                          <p:attrName>r</p:attrName>
                                        </p:attrNameLst>
                                      </p:cBhvr>
                                    </p:animRot>
                                    <p:animRot by="-240000">
                                      <p:cBhvr>
                                        <p:cTn id="7" dur="200" fill="hold">
                                          <p:stCondLst>
                                            <p:cond delay="200"/>
                                          </p:stCondLst>
                                        </p:cTn>
                                        <p:tgtEl>
                                          <p:spTgt spid="3">
                                            <p:txEl>
                                              <p:pRg st="1" end="1"/>
                                            </p:txEl>
                                          </p:spTgt>
                                        </p:tgtEl>
                                        <p:attrNameLst>
                                          <p:attrName>r</p:attrName>
                                        </p:attrNameLst>
                                      </p:cBhvr>
                                    </p:animRot>
                                    <p:animRot by="240000">
                                      <p:cBhvr>
                                        <p:cTn id="8" dur="200" fill="hold">
                                          <p:stCondLst>
                                            <p:cond delay="400"/>
                                          </p:stCondLst>
                                        </p:cTn>
                                        <p:tgtEl>
                                          <p:spTgt spid="3">
                                            <p:txEl>
                                              <p:pRg st="1" end="1"/>
                                            </p:txEl>
                                          </p:spTgt>
                                        </p:tgtEl>
                                        <p:attrNameLst>
                                          <p:attrName>r</p:attrName>
                                        </p:attrNameLst>
                                      </p:cBhvr>
                                    </p:animRot>
                                    <p:animRot by="-240000">
                                      <p:cBhvr>
                                        <p:cTn id="9" dur="200" fill="hold">
                                          <p:stCondLst>
                                            <p:cond delay="600"/>
                                          </p:stCondLst>
                                        </p:cTn>
                                        <p:tgtEl>
                                          <p:spTgt spid="3">
                                            <p:txEl>
                                              <p:pRg st="1" end="1"/>
                                            </p:txEl>
                                          </p:spTgt>
                                        </p:tgtEl>
                                        <p:attrNameLst>
                                          <p:attrName>r</p:attrName>
                                        </p:attrNameLst>
                                      </p:cBhvr>
                                    </p:animRot>
                                    <p:animRot by="120000">
                                      <p:cBhvr>
                                        <p:cTn id="10" dur="200" fill="hold">
                                          <p:stCondLst>
                                            <p:cond delay="800"/>
                                          </p:stCondLst>
                                        </p:cTn>
                                        <p:tgtEl>
                                          <p:spTgt spid="3">
                                            <p:txEl>
                                              <p:pRg st="1" end="1"/>
                                            </p:txEl>
                                          </p:spTgt>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3">
                                            <p:txEl>
                                              <p:pRg st="2" end="2"/>
                                            </p:txEl>
                                          </p:spTgt>
                                        </p:tgtEl>
                                        <p:attrNameLst>
                                          <p:attrName>r</p:attrName>
                                        </p:attrNameLst>
                                      </p:cBhvr>
                                    </p:animRot>
                                    <p:animRot by="-240000">
                                      <p:cBhvr>
                                        <p:cTn id="13" dur="200" fill="hold">
                                          <p:stCondLst>
                                            <p:cond delay="200"/>
                                          </p:stCondLst>
                                        </p:cTn>
                                        <p:tgtEl>
                                          <p:spTgt spid="3">
                                            <p:txEl>
                                              <p:pRg st="2" end="2"/>
                                            </p:txEl>
                                          </p:spTgt>
                                        </p:tgtEl>
                                        <p:attrNameLst>
                                          <p:attrName>r</p:attrName>
                                        </p:attrNameLst>
                                      </p:cBhvr>
                                    </p:animRot>
                                    <p:animRot by="240000">
                                      <p:cBhvr>
                                        <p:cTn id="14" dur="200" fill="hold">
                                          <p:stCondLst>
                                            <p:cond delay="400"/>
                                          </p:stCondLst>
                                        </p:cTn>
                                        <p:tgtEl>
                                          <p:spTgt spid="3">
                                            <p:txEl>
                                              <p:pRg st="2" end="2"/>
                                            </p:txEl>
                                          </p:spTgt>
                                        </p:tgtEl>
                                        <p:attrNameLst>
                                          <p:attrName>r</p:attrName>
                                        </p:attrNameLst>
                                      </p:cBhvr>
                                    </p:animRot>
                                    <p:animRot by="-240000">
                                      <p:cBhvr>
                                        <p:cTn id="15" dur="200" fill="hold">
                                          <p:stCondLst>
                                            <p:cond delay="600"/>
                                          </p:stCondLst>
                                        </p:cTn>
                                        <p:tgtEl>
                                          <p:spTgt spid="3">
                                            <p:txEl>
                                              <p:pRg st="2" end="2"/>
                                            </p:txEl>
                                          </p:spTgt>
                                        </p:tgtEl>
                                        <p:attrNameLst>
                                          <p:attrName>r</p:attrName>
                                        </p:attrNameLst>
                                      </p:cBhvr>
                                    </p:animRot>
                                    <p:animRot by="120000">
                                      <p:cBhvr>
                                        <p:cTn id="16" dur="200" fill="hold">
                                          <p:stCondLst>
                                            <p:cond delay="800"/>
                                          </p:stCondLst>
                                        </p:cTn>
                                        <p:tgtEl>
                                          <p:spTgt spid="3">
                                            <p:txEl>
                                              <p:pRg st="2" end="2"/>
                                            </p:txEl>
                                          </p:spTgt>
                                        </p:tgtEl>
                                        <p:attrNameLst>
                                          <p:attrName>r</p:attrName>
                                        </p:attrNameLst>
                                      </p:cBhvr>
                                    </p:animRot>
                                  </p:childTnLst>
                                </p:cTn>
                              </p:par>
                              <p:par>
                                <p:cTn id="17" presetID="32" presetClass="emph" presetSubtype="0" fill="hold" nodeType="withEffect">
                                  <p:stCondLst>
                                    <p:cond delay="0"/>
                                  </p:stCondLst>
                                  <p:childTnLst>
                                    <p:animRot by="120000">
                                      <p:cBhvr>
                                        <p:cTn id="18" dur="100" fill="hold">
                                          <p:stCondLst>
                                            <p:cond delay="0"/>
                                          </p:stCondLst>
                                        </p:cTn>
                                        <p:tgtEl>
                                          <p:spTgt spid="3">
                                            <p:txEl>
                                              <p:pRg st="3" end="3"/>
                                            </p:txEl>
                                          </p:spTgt>
                                        </p:tgtEl>
                                        <p:attrNameLst>
                                          <p:attrName>r</p:attrName>
                                        </p:attrNameLst>
                                      </p:cBhvr>
                                    </p:animRot>
                                    <p:animRot by="-240000">
                                      <p:cBhvr>
                                        <p:cTn id="19" dur="200" fill="hold">
                                          <p:stCondLst>
                                            <p:cond delay="200"/>
                                          </p:stCondLst>
                                        </p:cTn>
                                        <p:tgtEl>
                                          <p:spTgt spid="3">
                                            <p:txEl>
                                              <p:pRg st="3" end="3"/>
                                            </p:txEl>
                                          </p:spTgt>
                                        </p:tgtEl>
                                        <p:attrNameLst>
                                          <p:attrName>r</p:attrName>
                                        </p:attrNameLst>
                                      </p:cBhvr>
                                    </p:animRot>
                                    <p:animRot by="240000">
                                      <p:cBhvr>
                                        <p:cTn id="20" dur="200" fill="hold">
                                          <p:stCondLst>
                                            <p:cond delay="400"/>
                                          </p:stCondLst>
                                        </p:cTn>
                                        <p:tgtEl>
                                          <p:spTgt spid="3">
                                            <p:txEl>
                                              <p:pRg st="3" end="3"/>
                                            </p:txEl>
                                          </p:spTgt>
                                        </p:tgtEl>
                                        <p:attrNameLst>
                                          <p:attrName>r</p:attrName>
                                        </p:attrNameLst>
                                      </p:cBhvr>
                                    </p:animRot>
                                    <p:animRot by="-240000">
                                      <p:cBhvr>
                                        <p:cTn id="21" dur="200" fill="hold">
                                          <p:stCondLst>
                                            <p:cond delay="600"/>
                                          </p:stCondLst>
                                        </p:cTn>
                                        <p:tgtEl>
                                          <p:spTgt spid="3">
                                            <p:txEl>
                                              <p:pRg st="3" end="3"/>
                                            </p:txEl>
                                          </p:spTgt>
                                        </p:tgtEl>
                                        <p:attrNameLst>
                                          <p:attrName>r</p:attrName>
                                        </p:attrNameLst>
                                      </p:cBhvr>
                                    </p:animRot>
                                    <p:animRot by="120000">
                                      <p:cBhvr>
                                        <p:cTn id="22" dur="200" fill="hold">
                                          <p:stCondLst>
                                            <p:cond delay="800"/>
                                          </p:stCondLst>
                                        </p:cTn>
                                        <p:tgtEl>
                                          <p:spTgt spid="3">
                                            <p:txEl>
                                              <p:pRg st="3" end="3"/>
                                            </p:txEl>
                                          </p:spTgt>
                                        </p:tgtEl>
                                        <p:attrNameLst>
                                          <p:attrName>r</p:attrName>
                                        </p:attrNameLst>
                                      </p:cBhvr>
                                    </p:animRot>
                                  </p:childTnLst>
                                </p:cTn>
                              </p:par>
                              <p:par>
                                <p:cTn id="23" presetID="32" presetClass="emph" presetSubtype="0" fill="hold" nodeType="withEffect">
                                  <p:stCondLst>
                                    <p:cond delay="0"/>
                                  </p:stCondLst>
                                  <p:childTnLst>
                                    <p:animRot by="120000">
                                      <p:cBhvr>
                                        <p:cTn id="24" dur="100" fill="hold">
                                          <p:stCondLst>
                                            <p:cond delay="0"/>
                                          </p:stCondLst>
                                        </p:cTn>
                                        <p:tgtEl>
                                          <p:spTgt spid="3">
                                            <p:txEl>
                                              <p:pRg st="4" end="4"/>
                                            </p:txEl>
                                          </p:spTgt>
                                        </p:tgtEl>
                                        <p:attrNameLst>
                                          <p:attrName>r</p:attrName>
                                        </p:attrNameLst>
                                      </p:cBhvr>
                                    </p:animRot>
                                    <p:animRot by="-240000">
                                      <p:cBhvr>
                                        <p:cTn id="25" dur="200" fill="hold">
                                          <p:stCondLst>
                                            <p:cond delay="200"/>
                                          </p:stCondLst>
                                        </p:cTn>
                                        <p:tgtEl>
                                          <p:spTgt spid="3">
                                            <p:txEl>
                                              <p:pRg st="4" end="4"/>
                                            </p:txEl>
                                          </p:spTgt>
                                        </p:tgtEl>
                                        <p:attrNameLst>
                                          <p:attrName>r</p:attrName>
                                        </p:attrNameLst>
                                      </p:cBhvr>
                                    </p:animRot>
                                    <p:animRot by="240000">
                                      <p:cBhvr>
                                        <p:cTn id="26" dur="200" fill="hold">
                                          <p:stCondLst>
                                            <p:cond delay="400"/>
                                          </p:stCondLst>
                                        </p:cTn>
                                        <p:tgtEl>
                                          <p:spTgt spid="3">
                                            <p:txEl>
                                              <p:pRg st="4" end="4"/>
                                            </p:txEl>
                                          </p:spTgt>
                                        </p:tgtEl>
                                        <p:attrNameLst>
                                          <p:attrName>r</p:attrName>
                                        </p:attrNameLst>
                                      </p:cBhvr>
                                    </p:animRot>
                                    <p:animRot by="-240000">
                                      <p:cBhvr>
                                        <p:cTn id="27" dur="200" fill="hold">
                                          <p:stCondLst>
                                            <p:cond delay="600"/>
                                          </p:stCondLst>
                                        </p:cTn>
                                        <p:tgtEl>
                                          <p:spTgt spid="3">
                                            <p:txEl>
                                              <p:pRg st="4" end="4"/>
                                            </p:txEl>
                                          </p:spTgt>
                                        </p:tgtEl>
                                        <p:attrNameLst>
                                          <p:attrName>r</p:attrName>
                                        </p:attrNameLst>
                                      </p:cBhvr>
                                    </p:animRot>
                                    <p:animRot by="120000">
                                      <p:cBhvr>
                                        <p:cTn id="28" dur="200" fill="hold">
                                          <p:stCondLst>
                                            <p:cond delay="800"/>
                                          </p:stCondLst>
                                        </p:cTn>
                                        <p:tgtEl>
                                          <p:spTgt spid="3">
                                            <p:txEl>
                                              <p:pRg st="4" end="4"/>
                                            </p:txEl>
                                          </p:spTgt>
                                        </p:tgtEl>
                                        <p:attrNameLst>
                                          <p:attrName>r</p:attrName>
                                        </p:attrNameLst>
                                      </p:cBhvr>
                                    </p:animRot>
                                  </p:childTnLst>
                                </p:cTn>
                              </p:par>
                              <p:par>
                                <p:cTn id="29" presetID="32" presetClass="emph" presetSubtype="0" fill="hold" nodeType="withEffect">
                                  <p:stCondLst>
                                    <p:cond delay="0"/>
                                  </p:stCondLst>
                                  <p:childTnLst>
                                    <p:animRot by="120000">
                                      <p:cBhvr>
                                        <p:cTn id="30" dur="100" fill="hold">
                                          <p:stCondLst>
                                            <p:cond delay="0"/>
                                          </p:stCondLst>
                                        </p:cTn>
                                        <p:tgtEl>
                                          <p:spTgt spid="3">
                                            <p:txEl>
                                              <p:pRg st="5" end="5"/>
                                            </p:txEl>
                                          </p:spTgt>
                                        </p:tgtEl>
                                        <p:attrNameLst>
                                          <p:attrName>r</p:attrName>
                                        </p:attrNameLst>
                                      </p:cBhvr>
                                    </p:animRot>
                                    <p:animRot by="-240000">
                                      <p:cBhvr>
                                        <p:cTn id="31" dur="200" fill="hold">
                                          <p:stCondLst>
                                            <p:cond delay="200"/>
                                          </p:stCondLst>
                                        </p:cTn>
                                        <p:tgtEl>
                                          <p:spTgt spid="3">
                                            <p:txEl>
                                              <p:pRg st="5" end="5"/>
                                            </p:txEl>
                                          </p:spTgt>
                                        </p:tgtEl>
                                        <p:attrNameLst>
                                          <p:attrName>r</p:attrName>
                                        </p:attrNameLst>
                                      </p:cBhvr>
                                    </p:animRot>
                                    <p:animRot by="240000">
                                      <p:cBhvr>
                                        <p:cTn id="32" dur="200" fill="hold">
                                          <p:stCondLst>
                                            <p:cond delay="400"/>
                                          </p:stCondLst>
                                        </p:cTn>
                                        <p:tgtEl>
                                          <p:spTgt spid="3">
                                            <p:txEl>
                                              <p:pRg st="5" end="5"/>
                                            </p:txEl>
                                          </p:spTgt>
                                        </p:tgtEl>
                                        <p:attrNameLst>
                                          <p:attrName>r</p:attrName>
                                        </p:attrNameLst>
                                      </p:cBhvr>
                                    </p:animRot>
                                    <p:animRot by="-240000">
                                      <p:cBhvr>
                                        <p:cTn id="33" dur="200" fill="hold">
                                          <p:stCondLst>
                                            <p:cond delay="600"/>
                                          </p:stCondLst>
                                        </p:cTn>
                                        <p:tgtEl>
                                          <p:spTgt spid="3">
                                            <p:txEl>
                                              <p:pRg st="5" end="5"/>
                                            </p:txEl>
                                          </p:spTgt>
                                        </p:tgtEl>
                                        <p:attrNameLst>
                                          <p:attrName>r</p:attrName>
                                        </p:attrNameLst>
                                      </p:cBhvr>
                                    </p:animRot>
                                    <p:animRot by="120000">
                                      <p:cBhvr>
                                        <p:cTn id="34" dur="200" fill="hold">
                                          <p:stCondLst>
                                            <p:cond delay="800"/>
                                          </p:stCondLst>
                                        </p:cTn>
                                        <p:tgtEl>
                                          <p:spTgt spid="3">
                                            <p:txEl>
                                              <p:pRg st="5" end="5"/>
                                            </p:txEl>
                                          </p:spTgt>
                                        </p:tgtEl>
                                        <p:attrNameLst>
                                          <p:attrName>r</p:attrName>
                                        </p:attrNameLst>
                                      </p:cBhvr>
                                    </p:animRot>
                                  </p:childTnLst>
                                </p:cTn>
                              </p:par>
                              <p:par>
                                <p:cTn id="35" presetID="32" presetClass="emph" presetSubtype="0" fill="hold" nodeType="withEffect">
                                  <p:stCondLst>
                                    <p:cond delay="0"/>
                                  </p:stCondLst>
                                  <p:childTnLst>
                                    <p:animRot by="120000">
                                      <p:cBhvr>
                                        <p:cTn id="36" dur="100" fill="hold">
                                          <p:stCondLst>
                                            <p:cond delay="0"/>
                                          </p:stCondLst>
                                        </p:cTn>
                                        <p:tgtEl>
                                          <p:spTgt spid="3">
                                            <p:txEl>
                                              <p:pRg st="6" end="6"/>
                                            </p:txEl>
                                          </p:spTgt>
                                        </p:tgtEl>
                                        <p:attrNameLst>
                                          <p:attrName>r</p:attrName>
                                        </p:attrNameLst>
                                      </p:cBhvr>
                                    </p:animRot>
                                    <p:animRot by="-240000">
                                      <p:cBhvr>
                                        <p:cTn id="37" dur="200" fill="hold">
                                          <p:stCondLst>
                                            <p:cond delay="200"/>
                                          </p:stCondLst>
                                        </p:cTn>
                                        <p:tgtEl>
                                          <p:spTgt spid="3">
                                            <p:txEl>
                                              <p:pRg st="6" end="6"/>
                                            </p:txEl>
                                          </p:spTgt>
                                        </p:tgtEl>
                                        <p:attrNameLst>
                                          <p:attrName>r</p:attrName>
                                        </p:attrNameLst>
                                      </p:cBhvr>
                                    </p:animRot>
                                    <p:animRot by="240000">
                                      <p:cBhvr>
                                        <p:cTn id="38" dur="200" fill="hold">
                                          <p:stCondLst>
                                            <p:cond delay="400"/>
                                          </p:stCondLst>
                                        </p:cTn>
                                        <p:tgtEl>
                                          <p:spTgt spid="3">
                                            <p:txEl>
                                              <p:pRg st="6" end="6"/>
                                            </p:txEl>
                                          </p:spTgt>
                                        </p:tgtEl>
                                        <p:attrNameLst>
                                          <p:attrName>r</p:attrName>
                                        </p:attrNameLst>
                                      </p:cBhvr>
                                    </p:animRot>
                                    <p:animRot by="-240000">
                                      <p:cBhvr>
                                        <p:cTn id="39" dur="200" fill="hold">
                                          <p:stCondLst>
                                            <p:cond delay="600"/>
                                          </p:stCondLst>
                                        </p:cTn>
                                        <p:tgtEl>
                                          <p:spTgt spid="3">
                                            <p:txEl>
                                              <p:pRg st="6" end="6"/>
                                            </p:txEl>
                                          </p:spTgt>
                                        </p:tgtEl>
                                        <p:attrNameLst>
                                          <p:attrName>r</p:attrName>
                                        </p:attrNameLst>
                                      </p:cBhvr>
                                    </p:animRot>
                                    <p:animRot by="120000">
                                      <p:cBhvr>
                                        <p:cTn id="40" dur="200" fill="hold">
                                          <p:stCondLst>
                                            <p:cond delay="800"/>
                                          </p:stCondLst>
                                        </p:cTn>
                                        <p:tgtEl>
                                          <p:spTgt spid="3">
                                            <p:txEl>
                                              <p:pRg st="6" end="6"/>
                                            </p:txEl>
                                          </p:spTgt>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44" dur="2000" fill="hold"/>
                                        <p:tgtEl>
                                          <p:spTgt spid="3">
                                            <p:txEl>
                                              <p:pRg st="1" end="1"/>
                                            </p:txEl>
                                          </p:spTgt>
                                        </p:tgtEl>
                                        <p:attrNameLst>
                                          <p:attrName>ppt_x</p:attrName>
                                          <p:attrName>ppt_y</p:attrName>
                                        </p:attrNameLst>
                                      </p:cBhvr>
                                    </p:animMotion>
                                  </p:childTnLst>
                                </p:cTn>
                              </p:par>
                            </p:childTnLst>
                          </p:cTn>
                        </p:par>
                      </p:childTnLst>
                    </p:cTn>
                  </p:par>
                  <p:par>
                    <p:cTn id="45" fill="hold">
                      <p:stCondLst>
                        <p:cond delay="indefinite"/>
                      </p:stCondLst>
                      <p:childTnLst>
                        <p:par>
                          <p:cTn id="46" fill="hold">
                            <p:stCondLst>
                              <p:cond delay="0"/>
                            </p:stCondLst>
                            <p:childTnLst>
                              <p:par>
                                <p:cTn id="47"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48" dur="2000" fill="hold"/>
                                        <p:tgtEl>
                                          <p:spTgt spid="3">
                                            <p:txEl>
                                              <p:pRg st="2" end="2"/>
                                            </p:txEl>
                                          </p:spTgt>
                                        </p:tgtEl>
                                        <p:attrNameLst>
                                          <p:attrName>ppt_x</p:attrName>
                                          <p:attrName>ppt_y</p:attrName>
                                        </p:attrNameLst>
                                      </p:cBhvr>
                                    </p:animMotion>
                                  </p:childTnLst>
                                </p:cTn>
                              </p:par>
                              <p:par>
                                <p:cTn id="49" presetID="26" presetClass="path" presetSubtype="0" accel="50000" decel="50000" fill="hold" grpId="0" nodeType="with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50" dur="2000" fill="hold"/>
                                        <p:tgtEl>
                                          <p:spTgt spid="3">
                                            <p:txEl>
                                              <p:pRg st="3" end="3"/>
                                            </p:txEl>
                                          </p:spTgt>
                                        </p:tgtEl>
                                        <p:attrNameLst>
                                          <p:attrName>ppt_x</p:attrName>
                                          <p:attrName>ppt_y</p:attrName>
                                        </p:attrNameLst>
                                      </p:cBhvr>
                                    </p:animMotion>
                                  </p:childTnLst>
                                </p:cTn>
                              </p:par>
                              <p:par>
                                <p:cTn id="51" presetID="26" presetClass="path" presetSubtype="0" accel="50000" decel="50000" fill="hold" grpId="0" nodeType="with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52" dur="2000" fill="hold"/>
                                        <p:tgtEl>
                                          <p:spTgt spid="3">
                                            <p:txEl>
                                              <p:pRg st="4" end="4"/>
                                            </p:txEl>
                                          </p:spTgt>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56" dur="2000" fill="hold"/>
                                        <p:tgtEl>
                                          <p:spTgt spid="3">
                                            <p:txEl>
                                              <p:pRg st="5" end="5"/>
                                            </p:txEl>
                                          </p:spTgt>
                                        </p:tgtEl>
                                        <p:attrNameLst>
                                          <p:attrName>ppt_x</p:attrName>
                                          <p:attrName>ppt_y</p:attrName>
                                        </p:attrNameLst>
                                      </p:cBhvr>
                                    </p:animMotion>
                                  </p:childTnLst>
                                </p:cTn>
                              </p:par>
                            </p:childTnLst>
                          </p:cTn>
                        </p:par>
                      </p:childTnLst>
                    </p:cTn>
                  </p:par>
                  <p:par>
                    <p:cTn id="57" fill="hold">
                      <p:stCondLst>
                        <p:cond delay="indefinite"/>
                      </p:stCondLst>
                      <p:childTnLst>
                        <p:par>
                          <p:cTn id="58" fill="hold">
                            <p:stCondLst>
                              <p:cond delay="0"/>
                            </p:stCondLst>
                            <p:childTnLst>
                              <p:par>
                                <p:cTn id="59"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0" dur="2000" fill="hold"/>
                                        <p:tgtEl>
                                          <p:spTgt spid="3">
                                            <p:txEl>
                                              <p:pRg st="6" end="6"/>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Abroad Insurance</a:t>
            </a:r>
            <a:endParaRPr lang="en-US" dirty="0"/>
          </a:p>
        </p:txBody>
      </p:sp>
      <p:sp>
        <p:nvSpPr>
          <p:cNvPr id="3" name="Content Placeholder 2"/>
          <p:cNvSpPr>
            <a:spLocks noGrp="1"/>
          </p:cNvSpPr>
          <p:nvPr>
            <p:ph idx="1"/>
          </p:nvPr>
        </p:nvSpPr>
        <p:spPr/>
        <p:txBody>
          <a:bodyPr/>
          <a:lstStyle/>
          <a:p>
            <a:endParaRPr lang="en-US" dirty="0" smtClean="0"/>
          </a:p>
          <a:p>
            <a:r>
              <a:rPr lang="en-US" dirty="0" smtClean="0"/>
              <a:t>Aiming for 100% participation</a:t>
            </a:r>
          </a:p>
          <a:p>
            <a:pPr lvl="1"/>
            <a:r>
              <a:rPr lang="en-US" dirty="0" smtClean="0"/>
              <a:t>6,000 students</a:t>
            </a:r>
          </a:p>
          <a:p>
            <a:r>
              <a:rPr lang="en-US" dirty="0" smtClean="0"/>
              <a:t>Permission to work with broker</a:t>
            </a:r>
          </a:p>
          <a:p>
            <a:pPr lvl="1"/>
            <a:r>
              <a:rPr lang="en-US" dirty="0" smtClean="0"/>
              <a:t>Broker will do RFP</a:t>
            </a:r>
            <a:endParaRPr lang="en-US" dirty="0"/>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1152049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Clery</a:t>
            </a:r>
            <a:r>
              <a:rPr lang="en-US" dirty="0" smtClean="0"/>
              <a:t> Act</a:t>
            </a:r>
            <a:endParaRPr lang="en-US" dirty="0"/>
          </a:p>
        </p:txBody>
      </p:sp>
      <p:sp>
        <p:nvSpPr>
          <p:cNvPr id="3" name="Content Placeholder 2"/>
          <p:cNvSpPr>
            <a:spLocks noGrp="1"/>
          </p:cNvSpPr>
          <p:nvPr>
            <p:ph idx="1"/>
          </p:nvPr>
        </p:nvSpPr>
        <p:spPr/>
        <p:txBody>
          <a:bodyPr/>
          <a:lstStyle/>
          <a:p>
            <a:endParaRPr lang="en-US" dirty="0" smtClean="0"/>
          </a:p>
          <a:p>
            <a:r>
              <a:rPr lang="en-US" dirty="0" smtClean="0"/>
              <a:t>4 &amp; 5 March 2015 Workshop ($40)</a:t>
            </a:r>
          </a:p>
          <a:p>
            <a:pPr lvl="1"/>
            <a:r>
              <a:rPr lang="en-US" dirty="0" smtClean="0"/>
              <a:t>Led by outside consultant that has seen full report on USG compliance</a:t>
            </a:r>
          </a:p>
          <a:p>
            <a:pPr lvl="1"/>
            <a:r>
              <a:rPr lang="en-US" dirty="0" smtClean="0"/>
              <a:t>Also has contract with US Dept. of Education</a:t>
            </a:r>
          </a:p>
          <a:p>
            <a:pPr lvl="1"/>
            <a:r>
              <a:rPr lang="en-US" dirty="0" smtClean="0"/>
              <a:t>Will address international issues</a:t>
            </a:r>
          </a:p>
          <a:p>
            <a:pPr lvl="2"/>
            <a:r>
              <a:rPr lang="en-US" dirty="0" smtClean="0"/>
              <a:t>Location, location, location</a:t>
            </a:r>
          </a:p>
          <a:p>
            <a:pPr lvl="2"/>
            <a:r>
              <a:rPr lang="en-US" dirty="0" smtClean="0"/>
              <a:t>Study Abroad faculty leaders are CSAs: </a:t>
            </a:r>
            <a:r>
              <a:rPr lang="en-US" dirty="0" err="1" smtClean="0"/>
              <a:t>Clery</a:t>
            </a:r>
            <a:r>
              <a:rPr lang="en-US" dirty="0" smtClean="0"/>
              <a:t> Security Authorities</a:t>
            </a:r>
          </a:p>
          <a:p>
            <a:pPr lvl="1"/>
            <a:endParaRPr lang="en-US" dirty="0"/>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3271017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Affairs of Study Abroad</a:t>
            </a:r>
            <a:endParaRPr lang="en-US" dirty="0"/>
          </a:p>
        </p:txBody>
      </p:sp>
      <p:sp>
        <p:nvSpPr>
          <p:cNvPr id="3" name="Content Placeholder 2"/>
          <p:cNvSpPr>
            <a:spLocks noGrp="1"/>
          </p:cNvSpPr>
          <p:nvPr>
            <p:ph idx="1"/>
          </p:nvPr>
        </p:nvSpPr>
        <p:spPr/>
        <p:txBody>
          <a:bodyPr/>
          <a:lstStyle/>
          <a:p>
            <a:r>
              <a:rPr lang="en-US" dirty="0" smtClean="0"/>
              <a:t>Tentative: Friday, 13 March, MGSC-Macon</a:t>
            </a:r>
          </a:p>
          <a:p>
            <a:pPr lvl="1"/>
            <a:r>
              <a:rPr lang="en-US" dirty="0" smtClean="0"/>
              <a:t>9:30 – 3:30</a:t>
            </a:r>
          </a:p>
          <a:p>
            <a:r>
              <a:rPr lang="en-US" dirty="0" smtClean="0"/>
              <a:t>Target Audience</a:t>
            </a:r>
          </a:p>
          <a:p>
            <a:pPr lvl="1"/>
            <a:r>
              <a:rPr lang="en-US" dirty="0" smtClean="0"/>
              <a:t>Study Abroad, Accounts Payable, Bursar/Registrar</a:t>
            </a:r>
          </a:p>
          <a:p>
            <a:r>
              <a:rPr lang="en-US" dirty="0" smtClean="0"/>
              <a:t>Topics</a:t>
            </a:r>
          </a:p>
          <a:p>
            <a:pPr lvl="1"/>
            <a:r>
              <a:rPr lang="en-US" dirty="0" smtClean="0"/>
              <a:t>Agency Accounts</a:t>
            </a:r>
          </a:p>
          <a:p>
            <a:pPr lvl="1"/>
            <a:r>
              <a:rPr lang="en-US" dirty="0" smtClean="0"/>
              <a:t>Tuition: what to charge and who gets it</a:t>
            </a:r>
          </a:p>
          <a:p>
            <a:pPr lvl="1"/>
            <a:r>
              <a:rPr lang="en-US" dirty="0" smtClean="0"/>
              <a:t>Budgeting: state funds versus program fees</a:t>
            </a:r>
          </a:p>
          <a:p>
            <a:pPr lvl="1"/>
            <a:r>
              <a:rPr lang="en-US" dirty="0" smtClean="0"/>
              <a:t>Etc.</a:t>
            </a:r>
          </a:p>
          <a:p>
            <a:pPr lvl="1"/>
            <a:endParaRPr lang="en-US" dirty="0"/>
          </a:p>
        </p:txBody>
      </p:sp>
      <p:sp>
        <p:nvSpPr>
          <p:cNvPr id="4" name="Footer Placeholder 3"/>
          <p:cNvSpPr>
            <a:spLocks noGrp="1"/>
          </p:cNvSpPr>
          <p:nvPr>
            <p:ph type="ftr" sz="quarter" idx="11"/>
          </p:nvPr>
        </p:nvSpPr>
        <p:spPr/>
        <p:txBody>
          <a:bodyPr/>
          <a:lstStyle/>
          <a:p>
            <a:r>
              <a:rPr lang="en-US" smtClean="0"/>
              <a:t>Creating a More Educated Georgia</a:t>
            </a:r>
            <a:endParaRPr lang="en-US"/>
          </a:p>
        </p:txBody>
      </p:sp>
    </p:spTree>
    <p:extLst>
      <p:ext uri="{BB962C8B-B14F-4D97-AF65-F5344CB8AC3E}">
        <p14:creationId xmlns:p14="http://schemas.microsoft.com/office/powerpoint/2010/main" val="11999982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TotalTime>
  <Words>719</Words>
  <Application>Microsoft Office PowerPoint</Application>
  <PresentationFormat>On-screen Show (4:3)</PresentationFormat>
  <Paragraphs>104</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Book Antiqua</vt:lpstr>
      <vt:lpstr>Calibri</vt:lpstr>
      <vt:lpstr>Lucida Sans</vt:lpstr>
      <vt:lpstr>Wingdings</vt:lpstr>
      <vt:lpstr>Wingdings 2</vt:lpstr>
      <vt:lpstr>Wingdings 3</vt:lpstr>
      <vt:lpstr>Apex</vt:lpstr>
      <vt:lpstr>BOR Update</vt:lpstr>
      <vt:lpstr>Tuition Waivers 1</vt:lpstr>
      <vt:lpstr>Tuition Waivers 2</vt:lpstr>
      <vt:lpstr>BOR J-1 EV Program</vt:lpstr>
      <vt:lpstr>Instructional Sites in SEVP </vt:lpstr>
      <vt:lpstr>Student Insurance in the U.S.</vt:lpstr>
      <vt:lpstr>Study Abroad Insurance</vt:lpstr>
      <vt:lpstr>Clery Act</vt:lpstr>
      <vt:lpstr>Business Affairs of Study Abroad</vt:lpstr>
      <vt:lpstr>NRA Tax Compliance 1</vt:lpstr>
      <vt:lpstr>NRA Tax Compliance 2</vt:lpstr>
      <vt:lpstr>NRA Tax Compliance 3</vt:lpstr>
      <vt:lpstr>Archiving Immigration Files</vt:lpstr>
      <vt:lpstr>Brazil</vt:lpstr>
      <vt:lpstr>CONSOLIDATION</vt:lpstr>
      <vt:lpstr>Who’s on First?!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 Update</dc:title>
  <dc:creator>borsots</dc:creator>
  <cp:lastModifiedBy>William Smith</cp:lastModifiedBy>
  <cp:revision>12</cp:revision>
  <dcterms:created xsi:type="dcterms:W3CDTF">2015-01-23T01:20:39Z</dcterms:created>
  <dcterms:modified xsi:type="dcterms:W3CDTF">2015-02-18T19:20:22Z</dcterms:modified>
</cp:coreProperties>
</file>