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1" r:id="rId8"/>
    <p:sldId id="272" r:id="rId9"/>
    <p:sldId id="262" r:id="rId10"/>
    <p:sldId id="263" r:id="rId11"/>
    <p:sldId id="264" r:id="rId12"/>
    <p:sldId id="274" r:id="rId13"/>
    <p:sldId id="275" r:id="rId14"/>
    <p:sldId id="278" r:id="rId15"/>
    <p:sldId id="276" r:id="rId16"/>
    <p:sldId id="279" r:id="rId17"/>
    <p:sldId id="265" r:id="rId18"/>
    <p:sldId id="266" r:id="rId19"/>
    <p:sldId id="280" r:id="rId20"/>
    <p:sldId id="281" r:id="rId21"/>
    <p:sldId id="267" r:id="rId22"/>
    <p:sldId id="289" r:id="rId23"/>
    <p:sldId id="282" r:id="rId24"/>
    <p:sldId id="283" r:id="rId25"/>
    <p:sldId id="284" r:id="rId26"/>
    <p:sldId id="285" r:id="rId27"/>
    <p:sldId id="286" r:id="rId28"/>
    <p:sldId id="290" r:id="rId29"/>
    <p:sldId id="291" r:id="rId30"/>
    <p:sldId id="287" r:id="rId31"/>
    <p:sldId id="292"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8" d="100"/>
          <a:sy n="78" d="100"/>
        </p:scale>
        <p:origin x="42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2/13/2015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bp.gov/I94"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gaieinfo.blogspot.com/" TargetMode="External"/><Relationship Id="rId7" Type="http://schemas.openxmlformats.org/officeDocument/2006/relationships/hyperlink" Target="http://www.cbp.gov/" TargetMode="External"/><Relationship Id="rId2" Type="http://schemas.openxmlformats.org/officeDocument/2006/relationships/hyperlink" Target="http://www.nafsa.org/" TargetMode="External"/><Relationship Id="rId1" Type="http://schemas.openxmlformats.org/officeDocument/2006/relationships/slideLayout" Target="../slideLayouts/slideLayout2.xml"/><Relationship Id="rId6" Type="http://schemas.openxmlformats.org/officeDocument/2006/relationships/hyperlink" Target="http://studyinthestates.dhs.gov/" TargetMode="External"/><Relationship Id="rId5" Type="http://schemas.openxmlformats.org/officeDocument/2006/relationships/hyperlink" Target="http://www.ice.gov/sevis/travel/faq_f.htm" TargetMode="External"/><Relationship Id="rId4" Type="http://schemas.openxmlformats.org/officeDocument/2006/relationships/hyperlink" Target="http://www.ice.gov/sevi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afsa.org/_/file/_/amresource/8cfr2143.htm"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7" y="1954144"/>
            <a:ext cx="6815669" cy="1515533"/>
          </a:xfrm>
        </p:spPr>
        <p:txBody>
          <a:bodyPr/>
          <a:lstStyle/>
          <a:p>
            <a:r>
              <a:rPr lang="en-US" b="1" dirty="0" smtClean="0"/>
              <a:t>F-1 for Beginners</a:t>
            </a:r>
            <a:endParaRPr lang="en-US" b="1" dirty="0"/>
          </a:p>
        </p:txBody>
      </p:sp>
      <p:sp>
        <p:nvSpPr>
          <p:cNvPr id="3" name="Subtitle 2"/>
          <p:cNvSpPr>
            <a:spLocks noGrp="1"/>
          </p:cNvSpPr>
          <p:nvPr>
            <p:ph type="subTitle" idx="1"/>
          </p:nvPr>
        </p:nvSpPr>
        <p:spPr>
          <a:xfrm>
            <a:off x="2692397" y="3835302"/>
            <a:ext cx="6815669" cy="1068002"/>
          </a:xfrm>
        </p:spPr>
        <p:txBody>
          <a:bodyPr>
            <a:normAutofit/>
          </a:bodyPr>
          <a:lstStyle/>
          <a:p>
            <a:r>
              <a:rPr lang="en-US" sz="3600" dirty="0" smtClean="0"/>
              <a:t>The Journey of Advising Begins</a:t>
            </a:r>
            <a:endParaRPr lang="en-US" sz="3600" dirty="0"/>
          </a:p>
        </p:txBody>
      </p:sp>
      <p:sp>
        <p:nvSpPr>
          <p:cNvPr id="5" name="TextBox 4"/>
          <p:cNvSpPr txBox="1"/>
          <p:nvPr/>
        </p:nvSpPr>
        <p:spPr>
          <a:xfrm>
            <a:off x="2316734" y="1954144"/>
            <a:ext cx="7566991" cy="369332"/>
          </a:xfrm>
          <a:prstGeom prst="rect">
            <a:avLst/>
          </a:prstGeom>
          <a:noFill/>
        </p:spPr>
        <p:txBody>
          <a:bodyPr wrap="square" rtlCol="0">
            <a:spAutoFit/>
          </a:bodyPr>
          <a:lstStyle/>
          <a:p>
            <a:pPr algn="ctr"/>
            <a:r>
              <a:rPr lang="en-US" b="1" dirty="0" smtClean="0"/>
              <a:t>GAIE Winter Conference 2015</a:t>
            </a:r>
            <a:endParaRPr lang="en-US" b="1" dirty="0"/>
          </a:p>
        </p:txBody>
      </p:sp>
    </p:spTree>
    <p:extLst>
      <p:ext uri="{BB962C8B-B14F-4D97-AF65-F5344CB8AC3E}">
        <p14:creationId xmlns:p14="http://schemas.microsoft.com/office/powerpoint/2010/main" val="42738881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2433364"/>
            <a:ext cx="8787713" cy="2113922"/>
          </a:xfrm>
        </p:spPr>
        <p:txBody>
          <a:bodyPr>
            <a:normAutofit/>
          </a:bodyPr>
          <a:lstStyle/>
          <a:p>
            <a:pPr marL="0" indent="0">
              <a:buNone/>
            </a:pPr>
            <a:r>
              <a:rPr lang="en-US" dirty="0" smtClean="0">
                <a:solidFill>
                  <a:srgbClr val="00B0F0"/>
                </a:solidFill>
              </a:rPr>
              <a:t>Payment Options $200 for F-1 </a:t>
            </a:r>
            <a:r>
              <a:rPr lang="en-US" sz="1800" dirty="0" smtClean="0">
                <a:solidFill>
                  <a:srgbClr val="00B0F0"/>
                </a:solidFill>
              </a:rPr>
              <a:t>(No CASH):</a:t>
            </a:r>
          </a:p>
          <a:p>
            <a:pPr lvl="1"/>
            <a:r>
              <a:rPr lang="en-US" sz="1600" dirty="0" smtClean="0"/>
              <a:t>Country of citizenship or country of birth of Cameroon, Ghana, Kenya, Nigeria or Gambia must pay by </a:t>
            </a:r>
            <a:r>
              <a:rPr lang="en-US" sz="1600" u="sng" dirty="0" smtClean="0"/>
              <a:t>money order</a:t>
            </a:r>
            <a:r>
              <a:rPr lang="en-US" sz="1600" dirty="0" smtClean="0"/>
              <a:t>, </a:t>
            </a:r>
            <a:r>
              <a:rPr lang="en-US" sz="1600" u="sng" dirty="0" smtClean="0"/>
              <a:t>Western Union Quick Pay </a:t>
            </a:r>
            <a:r>
              <a:rPr lang="en-US" sz="1600" dirty="0" smtClean="0"/>
              <a:t>or </a:t>
            </a:r>
            <a:r>
              <a:rPr lang="en-US" sz="1600" u="sng" dirty="0" smtClean="0"/>
              <a:t>certified check drawn from a U.S. bank</a:t>
            </a:r>
            <a:r>
              <a:rPr lang="en-US" sz="1600" dirty="0" smtClean="0"/>
              <a:t>.</a:t>
            </a:r>
          </a:p>
          <a:p>
            <a:pPr lvl="1"/>
            <a:r>
              <a:rPr lang="en-US" sz="1600" dirty="0" smtClean="0"/>
              <a:t>All others also have the option to make a </a:t>
            </a:r>
            <a:r>
              <a:rPr lang="en-US" sz="1600" u="sng" dirty="0" smtClean="0"/>
              <a:t>credit/debit card </a:t>
            </a:r>
            <a:r>
              <a:rPr lang="en-US" sz="1600" dirty="0" smtClean="0"/>
              <a:t>payment on www.FMJfee.com</a:t>
            </a:r>
          </a:p>
          <a:p>
            <a:pPr lvl="1"/>
            <a:r>
              <a:rPr lang="en-US" sz="1600" dirty="0" smtClean="0"/>
              <a:t>SEVP will also accept third party payments; someone else can pay the I-901 for student’s behalf.</a:t>
            </a:r>
            <a:endParaRPr lang="en-US" sz="1600" dirty="0"/>
          </a:p>
          <a:p>
            <a:endParaRPr lang="en-US" dirty="0"/>
          </a:p>
        </p:txBody>
      </p:sp>
      <p:sp>
        <p:nvSpPr>
          <p:cNvPr id="4" name="Title 1"/>
          <p:cNvSpPr>
            <a:spLocks noGrp="1"/>
          </p:cNvSpPr>
          <p:nvPr>
            <p:ph type="title"/>
          </p:nvPr>
        </p:nvSpPr>
        <p:spPr>
          <a:xfrm>
            <a:off x="1295402" y="982132"/>
            <a:ext cx="9601196" cy="1303867"/>
          </a:xfrm>
        </p:spPr>
        <p:txBody>
          <a:bodyPr>
            <a:normAutofit/>
          </a:bodyPr>
          <a:lstStyle/>
          <a:p>
            <a:r>
              <a:rPr lang="en-US" sz="5400" b="1" dirty="0" smtClean="0"/>
              <a:t>SEVIS (I-901)Fee</a:t>
            </a:r>
            <a:endParaRPr lang="en-US" sz="5400" b="1" dirty="0"/>
          </a:p>
        </p:txBody>
      </p:sp>
      <p:sp>
        <p:nvSpPr>
          <p:cNvPr id="5" name="Content Placeholder 2"/>
          <p:cNvSpPr txBox="1">
            <a:spLocks/>
          </p:cNvSpPr>
          <p:nvPr/>
        </p:nvSpPr>
        <p:spPr>
          <a:xfrm>
            <a:off x="1295401" y="4211820"/>
            <a:ext cx="9067799" cy="199950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solidFill>
                  <a:srgbClr val="00B0F0"/>
                </a:solidFill>
              </a:rPr>
              <a:t>When to pay?</a:t>
            </a:r>
            <a:endParaRPr lang="en-US" sz="1800" dirty="0" smtClean="0">
              <a:solidFill>
                <a:srgbClr val="00B0F0"/>
              </a:solidFill>
            </a:endParaRPr>
          </a:p>
          <a:p>
            <a:pPr lvl="1"/>
            <a:r>
              <a:rPr lang="en-US" sz="1600" dirty="0" smtClean="0"/>
              <a:t>Must be paid at least 3 days before</a:t>
            </a:r>
          </a:p>
          <a:p>
            <a:pPr lvl="2"/>
            <a:r>
              <a:rPr lang="en-US" sz="1600" dirty="0" smtClean="0"/>
              <a:t>Initial visa appointment or</a:t>
            </a:r>
          </a:p>
          <a:p>
            <a:pPr lvl="2"/>
            <a:r>
              <a:rPr lang="en-US" sz="1600" dirty="0" smtClean="0"/>
              <a:t>Initial entry when a visa is not required (Canada/Bermuda)</a:t>
            </a:r>
          </a:p>
          <a:p>
            <a:pPr lvl="2"/>
            <a:r>
              <a:rPr lang="en-US" sz="1600" dirty="0" smtClean="0"/>
              <a:t>Before submitting an I-539 to request a change of visa status to F-1</a:t>
            </a:r>
          </a:p>
        </p:txBody>
      </p:sp>
      <p:pic>
        <p:nvPicPr>
          <p:cNvPr id="2" name="Picture 1"/>
          <p:cNvPicPr>
            <a:picLocks noChangeAspect="1"/>
          </p:cNvPicPr>
          <p:nvPr/>
        </p:nvPicPr>
        <p:blipFill>
          <a:blip r:embed="rId2"/>
          <a:stretch>
            <a:fillRect/>
          </a:stretch>
        </p:blipFill>
        <p:spPr>
          <a:xfrm>
            <a:off x="8651512" y="4317980"/>
            <a:ext cx="2032963" cy="1907412"/>
          </a:xfrm>
          <a:prstGeom prst="rect">
            <a:avLst/>
          </a:prstGeom>
        </p:spPr>
      </p:pic>
    </p:spTree>
    <p:extLst>
      <p:ext uri="{BB962C8B-B14F-4D97-AF65-F5344CB8AC3E}">
        <p14:creationId xmlns:p14="http://schemas.microsoft.com/office/powerpoint/2010/main" val="332829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Gain/Maintain F-1 Status</a:t>
            </a:r>
            <a:br>
              <a:rPr lang="en-US" sz="5400" b="1" dirty="0" smtClean="0"/>
            </a:br>
            <a:endParaRPr lang="en-US" sz="1300" b="1" dirty="0">
              <a:solidFill>
                <a:srgbClr val="C00000"/>
              </a:solidFill>
            </a:endParaRPr>
          </a:p>
        </p:txBody>
      </p:sp>
      <p:grpSp>
        <p:nvGrpSpPr>
          <p:cNvPr id="5" name="Group 4"/>
          <p:cNvGrpSpPr/>
          <p:nvPr/>
        </p:nvGrpSpPr>
        <p:grpSpPr>
          <a:xfrm>
            <a:off x="2940211" y="2543575"/>
            <a:ext cx="5907227" cy="3641092"/>
            <a:chOff x="2940211" y="2543575"/>
            <a:chExt cx="5907227" cy="3641092"/>
          </a:xfrm>
        </p:grpSpPr>
        <p:pic>
          <p:nvPicPr>
            <p:cNvPr id="2" name="Picture 1"/>
            <p:cNvPicPr>
              <a:picLocks noChangeAspect="1"/>
            </p:cNvPicPr>
            <p:nvPr/>
          </p:nvPicPr>
          <p:blipFill>
            <a:blip r:embed="rId2"/>
            <a:stretch>
              <a:fillRect/>
            </a:stretch>
          </p:blipFill>
          <p:spPr>
            <a:xfrm>
              <a:off x="2940211" y="2543575"/>
              <a:ext cx="5907227" cy="3641092"/>
            </a:xfrm>
            <a:prstGeom prst="rect">
              <a:avLst/>
            </a:prstGeom>
          </p:spPr>
        </p:pic>
        <p:sp>
          <p:nvSpPr>
            <p:cNvPr id="3" name="Rounded Rectangle 2"/>
            <p:cNvSpPr/>
            <p:nvPr/>
          </p:nvSpPr>
          <p:spPr>
            <a:xfrm>
              <a:off x="5313405" y="5247502"/>
              <a:ext cx="1120346" cy="35422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4899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Gain/Maintain F-1 Status</a:t>
            </a:r>
            <a:endParaRPr lang="en-US" sz="5400" b="1" dirty="0"/>
          </a:p>
        </p:txBody>
      </p:sp>
      <p:sp>
        <p:nvSpPr>
          <p:cNvPr id="5" name="Content Placeholder 2"/>
          <p:cNvSpPr>
            <a:spLocks noGrp="1"/>
          </p:cNvSpPr>
          <p:nvPr>
            <p:ph idx="1"/>
          </p:nvPr>
        </p:nvSpPr>
        <p:spPr>
          <a:xfrm>
            <a:off x="661088" y="2074102"/>
            <a:ext cx="4009767" cy="482830"/>
          </a:xfrm>
        </p:spPr>
        <p:txBody>
          <a:bodyPr>
            <a:normAutofit fontScale="92500"/>
          </a:bodyPr>
          <a:lstStyle/>
          <a:p>
            <a:pPr marL="0" indent="0">
              <a:buNone/>
            </a:pPr>
            <a:r>
              <a:rPr lang="en-US" dirty="0" smtClean="0">
                <a:solidFill>
                  <a:srgbClr val="00B0F0"/>
                </a:solidFill>
              </a:rPr>
              <a:t>VISA- issued by the US embassy</a:t>
            </a:r>
            <a:endParaRPr lang="en-US" sz="1800" dirty="0" smtClean="0">
              <a:solidFill>
                <a:srgbClr val="00B0F0"/>
              </a:solidFill>
            </a:endParaRPr>
          </a:p>
        </p:txBody>
      </p:sp>
      <p:pic>
        <p:nvPicPr>
          <p:cNvPr id="6" name="Picture 3" descr="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38555" y="2556932"/>
            <a:ext cx="7003863" cy="3577259"/>
          </a:xfrm>
          <a:prstGeom prst="rect">
            <a:avLst/>
          </a:prstGeom>
          <a:noFill/>
        </p:spPr>
      </p:pic>
      <p:sp>
        <p:nvSpPr>
          <p:cNvPr id="3" name="Rectangle 2"/>
          <p:cNvSpPr/>
          <p:nvPr/>
        </p:nvSpPr>
        <p:spPr>
          <a:xfrm>
            <a:off x="3130378" y="4522573"/>
            <a:ext cx="642552" cy="4695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stCxn id="12" idx="1"/>
          </p:cNvCxnSpPr>
          <p:nvPr/>
        </p:nvCxnSpPr>
        <p:spPr>
          <a:xfrm flipH="1">
            <a:off x="3772930" y="3078438"/>
            <a:ext cx="4959174" cy="1533460"/>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732104" y="2893772"/>
            <a:ext cx="2078331" cy="369332"/>
          </a:xfrm>
          <a:prstGeom prst="rect">
            <a:avLst/>
          </a:prstGeom>
          <a:noFill/>
          <a:ln>
            <a:solidFill>
              <a:srgbClr val="00B0F0"/>
            </a:solidFill>
          </a:ln>
        </p:spPr>
        <p:txBody>
          <a:bodyPr wrap="square" rtlCol="0">
            <a:spAutoFit/>
          </a:bodyPr>
          <a:lstStyle/>
          <a:p>
            <a:r>
              <a:rPr lang="en-US" b="1" dirty="0" smtClean="0">
                <a:solidFill>
                  <a:srgbClr val="00B0F0"/>
                </a:solidFill>
              </a:rPr>
              <a:t>Number of Entries</a:t>
            </a:r>
            <a:endParaRPr lang="en-US" dirty="0"/>
          </a:p>
        </p:txBody>
      </p:sp>
      <p:cxnSp>
        <p:nvCxnSpPr>
          <p:cNvPr id="15" name="Straight Arrow Connector 14"/>
          <p:cNvCxnSpPr/>
          <p:nvPr/>
        </p:nvCxnSpPr>
        <p:spPr>
          <a:xfrm flipH="1">
            <a:off x="6969210" y="4764408"/>
            <a:ext cx="1762897" cy="1849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732106" y="4598235"/>
            <a:ext cx="2078331" cy="369332"/>
          </a:xfrm>
          <a:prstGeom prst="rect">
            <a:avLst/>
          </a:prstGeom>
          <a:noFill/>
          <a:ln>
            <a:solidFill>
              <a:srgbClr val="00B0F0"/>
            </a:solidFill>
          </a:ln>
        </p:spPr>
        <p:txBody>
          <a:bodyPr wrap="square" rtlCol="0">
            <a:spAutoFit/>
          </a:bodyPr>
          <a:lstStyle/>
          <a:p>
            <a:r>
              <a:rPr lang="en-US" b="1" dirty="0" smtClean="0">
                <a:solidFill>
                  <a:srgbClr val="00B0F0"/>
                </a:solidFill>
              </a:rPr>
              <a:t>Expiration Date</a:t>
            </a:r>
            <a:endParaRPr lang="en-US" dirty="0"/>
          </a:p>
        </p:txBody>
      </p:sp>
      <p:sp>
        <p:nvSpPr>
          <p:cNvPr id="20" name="Rectangle 19"/>
          <p:cNvSpPr/>
          <p:nvPr/>
        </p:nvSpPr>
        <p:spPr>
          <a:xfrm>
            <a:off x="6248400" y="5390674"/>
            <a:ext cx="1289222" cy="4695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3" idx="1"/>
          </p:cNvCxnSpPr>
          <p:nvPr/>
        </p:nvCxnSpPr>
        <p:spPr>
          <a:xfrm flipH="1">
            <a:off x="7537622" y="5657071"/>
            <a:ext cx="1194485"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732107" y="5472405"/>
            <a:ext cx="2078331" cy="369332"/>
          </a:xfrm>
          <a:prstGeom prst="rect">
            <a:avLst/>
          </a:prstGeom>
          <a:noFill/>
          <a:ln>
            <a:solidFill>
              <a:srgbClr val="00B0F0"/>
            </a:solidFill>
          </a:ln>
        </p:spPr>
        <p:txBody>
          <a:bodyPr wrap="square" rtlCol="0">
            <a:spAutoFit/>
          </a:bodyPr>
          <a:lstStyle/>
          <a:p>
            <a:r>
              <a:rPr lang="en-US" b="1" dirty="0" smtClean="0">
                <a:solidFill>
                  <a:srgbClr val="00B0F0"/>
                </a:solidFill>
              </a:rPr>
              <a:t>Visa Number</a:t>
            </a:r>
            <a:endParaRPr lang="en-US" dirty="0"/>
          </a:p>
        </p:txBody>
      </p:sp>
      <p:sp>
        <p:nvSpPr>
          <p:cNvPr id="28" name="Rectangle 27"/>
          <p:cNvSpPr/>
          <p:nvPr/>
        </p:nvSpPr>
        <p:spPr>
          <a:xfrm>
            <a:off x="6392564" y="3841044"/>
            <a:ext cx="1021490" cy="31559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042451" y="4567236"/>
            <a:ext cx="930875" cy="46955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flipH="1" flipV="1">
            <a:off x="7414055" y="4019112"/>
            <a:ext cx="1318049" cy="659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732104" y="3870877"/>
            <a:ext cx="2078331" cy="369332"/>
          </a:xfrm>
          <a:prstGeom prst="rect">
            <a:avLst/>
          </a:prstGeom>
          <a:noFill/>
          <a:ln>
            <a:solidFill>
              <a:srgbClr val="00B0F0"/>
            </a:solidFill>
          </a:ln>
        </p:spPr>
        <p:txBody>
          <a:bodyPr wrap="square" rtlCol="0">
            <a:spAutoFit/>
          </a:bodyPr>
          <a:lstStyle/>
          <a:p>
            <a:r>
              <a:rPr lang="en-US" b="1" dirty="0" smtClean="0">
                <a:solidFill>
                  <a:srgbClr val="00B0F0"/>
                </a:solidFill>
              </a:rPr>
              <a:t>Visa Type/Class</a:t>
            </a:r>
            <a:endParaRPr lang="en-US" dirty="0"/>
          </a:p>
        </p:txBody>
      </p:sp>
    </p:spTree>
    <p:extLst>
      <p:ext uri="{BB962C8B-B14F-4D97-AF65-F5344CB8AC3E}">
        <p14:creationId xmlns:p14="http://schemas.microsoft.com/office/powerpoint/2010/main" val="394267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Gain/Maintain F-1 Status</a:t>
            </a:r>
            <a:endParaRPr lang="en-US" sz="5400" b="1" dirty="0"/>
          </a:p>
        </p:txBody>
      </p:sp>
      <p:pic>
        <p:nvPicPr>
          <p:cNvPr id="6" name="Picture 3" descr="I-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2284" y="2518903"/>
            <a:ext cx="3528541" cy="271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8941485" y="5101945"/>
            <a:ext cx="1504094" cy="48283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solidFill>
                  <a:srgbClr val="00B0F0"/>
                </a:solidFill>
              </a:rPr>
              <a:t>Paper I-94</a:t>
            </a:r>
            <a:endParaRPr lang="en-US" sz="1800" dirty="0" smtClean="0">
              <a:solidFill>
                <a:srgbClr val="00B0F0"/>
              </a:solidFill>
            </a:endParaRPr>
          </a:p>
        </p:txBody>
      </p:sp>
      <p:sp>
        <p:nvSpPr>
          <p:cNvPr id="8" name="Content Placeholder 2"/>
          <p:cNvSpPr txBox="1">
            <a:spLocks/>
          </p:cNvSpPr>
          <p:nvPr/>
        </p:nvSpPr>
        <p:spPr>
          <a:xfrm>
            <a:off x="1295401" y="2556932"/>
            <a:ext cx="5986848"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solidFill>
                  <a:srgbClr val="00B0F0"/>
                </a:solidFill>
              </a:rPr>
              <a:t>I-94 Arrival/Departure Record</a:t>
            </a:r>
            <a:endParaRPr lang="en-US" dirty="0" smtClean="0"/>
          </a:p>
          <a:p>
            <a:pPr lvl="1"/>
            <a:r>
              <a:rPr lang="en-US" dirty="0" smtClean="0"/>
              <a:t>CBP provide a traveler with evidence showing status and time allowed in the U.S with admission stamp that is annotated with date of admission, class of admission and admitted until date. </a:t>
            </a:r>
          </a:p>
          <a:p>
            <a:pPr lvl="1"/>
            <a:r>
              <a:rPr lang="en-US" dirty="0" smtClean="0"/>
              <a:t>Electronic record can be obtained </a:t>
            </a:r>
            <a:r>
              <a:rPr lang="en-US" dirty="0" smtClean="0">
                <a:hlinkClick r:id="rId3"/>
              </a:rPr>
              <a:t>www.cbp.gov/I94</a:t>
            </a:r>
            <a:r>
              <a:rPr lang="en-US" dirty="0" smtClean="0"/>
              <a:t> </a:t>
            </a:r>
          </a:p>
        </p:txBody>
      </p:sp>
      <p:pic>
        <p:nvPicPr>
          <p:cNvPr id="10" name="Picture 9"/>
          <p:cNvPicPr>
            <a:picLocks noChangeAspect="1"/>
          </p:cNvPicPr>
          <p:nvPr/>
        </p:nvPicPr>
        <p:blipFill>
          <a:blip r:embed="rId4"/>
          <a:stretch>
            <a:fillRect/>
          </a:stretch>
        </p:blipFill>
        <p:spPr>
          <a:xfrm>
            <a:off x="5695822" y="4486165"/>
            <a:ext cx="1948377" cy="1560407"/>
          </a:xfrm>
          <a:prstGeom prst="rect">
            <a:avLst/>
          </a:prstGeom>
        </p:spPr>
      </p:pic>
    </p:spTree>
    <p:extLst>
      <p:ext uri="{BB962C8B-B14F-4D97-AF65-F5344CB8AC3E}">
        <p14:creationId xmlns:p14="http://schemas.microsoft.com/office/powerpoint/2010/main" val="33011448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73024" y="517310"/>
            <a:ext cx="7305389" cy="5784636"/>
          </a:xfrm>
          <a:prstGeom prst="rect">
            <a:avLst/>
          </a:prstGeom>
        </p:spPr>
      </p:pic>
      <p:cxnSp>
        <p:nvCxnSpPr>
          <p:cNvPr id="8" name="Straight Arrow Connector 7"/>
          <p:cNvCxnSpPr/>
          <p:nvPr/>
        </p:nvCxnSpPr>
        <p:spPr>
          <a:xfrm flipH="1" flipV="1">
            <a:off x="5795493" y="2820473"/>
            <a:ext cx="4312632" cy="14037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72732" y="1927952"/>
            <a:ext cx="1944710" cy="461665"/>
          </a:xfrm>
          <a:prstGeom prst="rect">
            <a:avLst/>
          </a:prstGeom>
          <a:noFill/>
        </p:spPr>
        <p:txBody>
          <a:bodyPr wrap="square" rtlCol="0">
            <a:spAutoFit/>
          </a:bodyPr>
          <a:lstStyle/>
          <a:p>
            <a:r>
              <a:rPr lang="en-US" sz="2400" b="1" dirty="0" smtClean="0">
                <a:solidFill>
                  <a:srgbClr val="00CC00"/>
                </a:solidFill>
              </a:rPr>
              <a:t>Cbp.gov/i94</a:t>
            </a:r>
            <a:endParaRPr lang="en-US" sz="2400" b="1" dirty="0">
              <a:solidFill>
                <a:srgbClr val="00CC00"/>
              </a:solidFill>
            </a:endParaRPr>
          </a:p>
        </p:txBody>
      </p:sp>
      <p:cxnSp>
        <p:nvCxnSpPr>
          <p:cNvPr id="9" name="Straight Arrow Connector 8"/>
          <p:cNvCxnSpPr/>
          <p:nvPr/>
        </p:nvCxnSpPr>
        <p:spPr>
          <a:xfrm flipH="1">
            <a:off x="5795493" y="4572000"/>
            <a:ext cx="4312632" cy="3219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0108125" y="4224270"/>
            <a:ext cx="1313180" cy="369332"/>
          </a:xfrm>
          <a:prstGeom prst="rect">
            <a:avLst/>
          </a:prstGeom>
          <a:noFill/>
          <a:ln>
            <a:solidFill>
              <a:schemeClr val="tx1"/>
            </a:solidFill>
          </a:ln>
        </p:spPr>
        <p:txBody>
          <a:bodyPr wrap="none" rtlCol="0">
            <a:spAutoFit/>
          </a:bodyPr>
          <a:lstStyle/>
          <a:p>
            <a:r>
              <a:rPr lang="en-US" b="1" dirty="0" smtClean="0">
                <a:solidFill>
                  <a:srgbClr val="00CC00"/>
                </a:solidFill>
              </a:rPr>
              <a:t>Note these!</a:t>
            </a:r>
            <a:endParaRPr lang="en-US" b="1" dirty="0">
              <a:solidFill>
                <a:srgbClr val="00CC00"/>
              </a:solidFill>
            </a:endParaRPr>
          </a:p>
        </p:txBody>
      </p:sp>
    </p:spTree>
    <p:extLst>
      <p:ext uri="{BB962C8B-B14F-4D97-AF65-F5344CB8AC3E}">
        <p14:creationId xmlns:p14="http://schemas.microsoft.com/office/powerpoint/2010/main" val="3125944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Gain/Maintain F-1 Status</a:t>
            </a:r>
            <a:endParaRPr lang="en-US" sz="5400" b="1" dirty="0"/>
          </a:p>
        </p:txBody>
      </p:sp>
      <p:sp>
        <p:nvSpPr>
          <p:cNvPr id="5" name="Content Placeholder 2"/>
          <p:cNvSpPr txBox="1">
            <a:spLocks/>
          </p:cNvSpPr>
          <p:nvPr/>
        </p:nvSpPr>
        <p:spPr>
          <a:xfrm>
            <a:off x="1295400" y="2556931"/>
            <a:ext cx="6662351" cy="349787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solidFill>
                  <a:srgbClr val="00B0F0"/>
                </a:solidFill>
              </a:rPr>
              <a:t>Port of Entry:</a:t>
            </a:r>
          </a:p>
          <a:p>
            <a:r>
              <a:rPr lang="en-US" sz="1800" dirty="0" smtClean="0">
                <a:solidFill>
                  <a:schemeClr val="tx1"/>
                </a:solidFill>
              </a:rPr>
              <a:t>Students may enter no more than 30 days before the program start date on I-20</a:t>
            </a:r>
          </a:p>
          <a:p>
            <a:r>
              <a:rPr lang="en-US" sz="1800" dirty="0" smtClean="0">
                <a:solidFill>
                  <a:schemeClr val="tx1"/>
                </a:solidFill>
              </a:rPr>
              <a:t>Customs and Border Protection will </a:t>
            </a:r>
          </a:p>
          <a:p>
            <a:pPr lvl="1"/>
            <a:r>
              <a:rPr lang="en-US" sz="1800" dirty="0" smtClean="0">
                <a:solidFill>
                  <a:schemeClr val="tx1"/>
                </a:solidFill>
              </a:rPr>
              <a:t>Stamp their passport date of entry, POE, with their admission status (F-1) and duration of their stay (D/S= duration of status)</a:t>
            </a:r>
            <a:endParaRPr lang="en-US" sz="1800" dirty="0">
              <a:solidFill>
                <a:schemeClr val="tx1"/>
              </a:solidFill>
            </a:endParaRPr>
          </a:p>
          <a:p>
            <a:r>
              <a:rPr lang="en-US" sz="1800" dirty="0" smtClean="0">
                <a:solidFill>
                  <a:schemeClr val="tx1"/>
                </a:solidFill>
              </a:rPr>
              <a:t>Students with insufficient documents may be granted a 30 day admission and issued an I-515A form</a:t>
            </a:r>
          </a:p>
        </p:txBody>
      </p:sp>
      <p:pic>
        <p:nvPicPr>
          <p:cNvPr id="3" name="Picture 2"/>
          <p:cNvPicPr>
            <a:picLocks noChangeAspect="1"/>
          </p:cNvPicPr>
          <p:nvPr/>
        </p:nvPicPr>
        <p:blipFill>
          <a:blip r:embed="rId2"/>
          <a:stretch>
            <a:fillRect/>
          </a:stretch>
        </p:blipFill>
        <p:spPr>
          <a:xfrm>
            <a:off x="8176791" y="3001775"/>
            <a:ext cx="3105783" cy="2484626"/>
          </a:xfrm>
          <a:prstGeom prst="rect">
            <a:avLst/>
          </a:prstGeom>
        </p:spPr>
      </p:pic>
    </p:spTree>
    <p:extLst>
      <p:ext uri="{BB962C8B-B14F-4D97-AF65-F5344CB8AC3E}">
        <p14:creationId xmlns:p14="http://schemas.microsoft.com/office/powerpoint/2010/main" val="8890810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err="1" smtClean="0"/>
              <a:t>Maintaing</a:t>
            </a:r>
            <a:r>
              <a:rPr lang="en-US" sz="5400" b="1" dirty="0" smtClean="0"/>
              <a:t> F-1 Status</a:t>
            </a:r>
            <a:endParaRPr lang="en-US" sz="5400" b="1" dirty="0"/>
          </a:p>
        </p:txBody>
      </p:sp>
      <p:sp>
        <p:nvSpPr>
          <p:cNvPr id="3" name="Content Placeholder 2"/>
          <p:cNvSpPr txBox="1">
            <a:spLocks/>
          </p:cNvSpPr>
          <p:nvPr/>
        </p:nvSpPr>
        <p:spPr>
          <a:xfrm>
            <a:off x="1151239" y="2556931"/>
            <a:ext cx="3816178" cy="349787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dirty="0" smtClean="0">
                <a:solidFill>
                  <a:schemeClr val="tx1"/>
                </a:solidFill>
              </a:rPr>
              <a:t>Maintain a valid Passport</a:t>
            </a:r>
          </a:p>
          <a:p>
            <a:r>
              <a:rPr lang="en-US" sz="1800" dirty="0" smtClean="0">
                <a:solidFill>
                  <a:schemeClr val="tx1"/>
                </a:solidFill>
              </a:rPr>
              <a:t>Attend authorized school</a:t>
            </a:r>
          </a:p>
          <a:p>
            <a:r>
              <a:rPr lang="en-US" sz="1800" dirty="0" smtClean="0">
                <a:solidFill>
                  <a:schemeClr val="tx1"/>
                </a:solidFill>
              </a:rPr>
              <a:t>Complete a full course of study</a:t>
            </a:r>
          </a:p>
          <a:p>
            <a:r>
              <a:rPr lang="en-US" sz="1800" dirty="0" smtClean="0">
                <a:solidFill>
                  <a:schemeClr val="tx1"/>
                </a:solidFill>
              </a:rPr>
              <a:t>Make ‘normal’ progress</a:t>
            </a:r>
          </a:p>
          <a:p>
            <a:r>
              <a:rPr lang="en-US" sz="1800" dirty="0" smtClean="0">
                <a:solidFill>
                  <a:schemeClr val="tx1"/>
                </a:solidFill>
              </a:rPr>
              <a:t>Update addresses within 10 days</a:t>
            </a:r>
          </a:p>
          <a:p>
            <a:r>
              <a:rPr lang="en-US" sz="1800" dirty="0" smtClean="0">
                <a:solidFill>
                  <a:schemeClr val="tx1"/>
                </a:solidFill>
              </a:rPr>
              <a:t>File timely extensions, transfer, change of education level, or change of status</a:t>
            </a:r>
          </a:p>
        </p:txBody>
      </p:sp>
      <p:sp>
        <p:nvSpPr>
          <p:cNvPr id="5" name="Content Placeholder 2"/>
          <p:cNvSpPr txBox="1">
            <a:spLocks/>
          </p:cNvSpPr>
          <p:nvPr/>
        </p:nvSpPr>
        <p:spPr>
          <a:xfrm>
            <a:off x="1151238" y="1943212"/>
            <a:ext cx="4475205" cy="42928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dirty="0" smtClean="0">
                <a:solidFill>
                  <a:srgbClr val="00B0F0"/>
                </a:solidFill>
              </a:rPr>
              <a:t>Check List:</a:t>
            </a:r>
          </a:p>
        </p:txBody>
      </p:sp>
      <p:sp>
        <p:nvSpPr>
          <p:cNvPr id="6" name="Content Placeholder 2"/>
          <p:cNvSpPr txBox="1">
            <a:spLocks/>
          </p:cNvSpPr>
          <p:nvPr/>
        </p:nvSpPr>
        <p:spPr>
          <a:xfrm>
            <a:off x="4967417" y="2556931"/>
            <a:ext cx="3803820" cy="349787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dirty="0" smtClean="0">
                <a:solidFill>
                  <a:schemeClr val="tx1"/>
                </a:solidFill>
              </a:rPr>
              <a:t>No unauthorized work</a:t>
            </a:r>
          </a:p>
          <a:p>
            <a:r>
              <a:rPr lang="en-US" sz="1800" dirty="0" smtClean="0">
                <a:solidFill>
                  <a:schemeClr val="tx1"/>
                </a:solidFill>
              </a:rPr>
              <a:t>Obey state &amp; federal laws</a:t>
            </a:r>
          </a:p>
          <a:p>
            <a:r>
              <a:rPr lang="en-US" sz="1800" dirty="0" smtClean="0">
                <a:solidFill>
                  <a:schemeClr val="tx1"/>
                </a:solidFill>
              </a:rPr>
              <a:t>Depart U.S. in a timely manner</a:t>
            </a:r>
          </a:p>
          <a:p>
            <a:pPr lvl="1">
              <a:buClr>
                <a:srgbClr val="00B0F0"/>
              </a:buClr>
            </a:pPr>
            <a:r>
              <a:rPr lang="en-US" sz="1400" dirty="0" smtClean="0">
                <a:solidFill>
                  <a:schemeClr val="tx1"/>
                </a:solidFill>
              </a:rPr>
              <a:t>Complete program </a:t>
            </a:r>
            <a:r>
              <a:rPr lang="en-US" sz="1400" dirty="0" smtClean="0">
                <a:solidFill>
                  <a:schemeClr val="tx1"/>
                </a:solidFill>
                <a:sym typeface="Wingdings" panose="05000000000000000000" pitchFamily="2" charset="2"/>
              </a:rPr>
              <a:t>– 60 day grace period</a:t>
            </a:r>
          </a:p>
          <a:p>
            <a:pPr lvl="1">
              <a:buClr>
                <a:srgbClr val="00B0F0"/>
              </a:buClr>
            </a:pPr>
            <a:r>
              <a:rPr lang="en-US" sz="1400" dirty="0" smtClean="0">
                <a:solidFill>
                  <a:schemeClr val="tx1"/>
                </a:solidFill>
                <a:sym typeface="Wingdings" panose="05000000000000000000" pitchFamily="2" charset="2"/>
              </a:rPr>
              <a:t>Authorized Early Withdrawal – 15 day grace period</a:t>
            </a:r>
          </a:p>
          <a:p>
            <a:pPr lvl="1">
              <a:buClr>
                <a:srgbClr val="00B0F0"/>
              </a:buClr>
            </a:pPr>
            <a:r>
              <a:rPr lang="en-US" sz="1400" dirty="0" smtClean="0">
                <a:solidFill>
                  <a:schemeClr val="tx1"/>
                </a:solidFill>
                <a:sym typeface="Wingdings" panose="05000000000000000000" pitchFamily="2" charset="2"/>
              </a:rPr>
              <a:t>No grace period if there is a violation of visa status</a:t>
            </a:r>
            <a:endParaRPr lang="en-US" sz="1400" dirty="0" smtClean="0">
              <a:solidFill>
                <a:schemeClr val="tx1"/>
              </a:solidFill>
            </a:endParaRPr>
          </a:p>
        </p:txBody>
      </p:sp>
      <p:pic>
        <p:nvPicPr>
          <p:cNvPr id="2" name="Picture 1"/>
          <p:cNvPicPr>
            <a:picLocks noChangeAspect="1"/>
          </p:cNvPicPr>
          <p:nvPr/>
        </p:nvPicPr>
        <p:blipFill>
          <a:blip r:embed="rId2"/>
          <a:stretch>
            <a:fillRect/>
          </a:stretch>
        </p:blipFill>
        <p:spPr>
          <a:xfrm rot="21158075">
            <a:off x="6690444" y="4717382"/>
            <a:ext cx="5491267" cy="1873952"/>
          </a:xfrm>
          <a:prstGeom prst="rect">
            <a:avLst/>
          </a:prstGeom>
        </p:spPr>
      </p:pic>
      <p:pic>
        <p:nvPicPr>
          <p:cNvPr id="7" name="Picture 6"/>
          <p:cNvPicPr>
            <a:picLocks noChangeAspect="1"/>
          </p:cNvPicPr>
          <p:nvPr/>
        </p:nvPicPr>
        <p:blipFill>
          <a:blip r:embed="rId3"/>
          <a:stretch>
            <a:fillRect/>
          </a:stretch>
        </p:blipFill>
        <p:spPr>
          <a:xfrm>
            <a:off x="8771237" y="2556931"/>
            <a:ext cx="2462997" cy="1828959"/>
          </a:xfrm>
          <a:prstGeom prst="rect">
            <a:avLst/>
          </a:prstGeom>
        </p:spPr>
      </p:pic>
      <p:sp>
        <p:nvSpPr>
          <p:cNvPr id="8" name="TextBox 7"/>
          <p:cNvSpPr txBox="1"/>
          <p:nvPr/>
        </p:nvSpPr>
        <p:spPr>
          <a:xfrm>
            <a:off x="11057953" y="5901119"/>
            <a:ext cx="470636" cy="400110"/>
          </a:xfrm>
          <a:prstGeom prst="rect">
            <a:avLst/>
          </a:prstGeom>
          <a:noFill/>
        </p:spPr>
        <p:txBody>
          <a:bodyPr wrap="square" rtlCol="0">
            <a:spAutoFit/>
          </a:bodyPr>
          <a:lstStyle/>
          <a:p>
            <a:r>
              <a:rPr lang="en-US" sz="2000" dirty="0">
                <a:solidFill>
                  <a:srgbClr val="00CC00"/>
                </a:solidFill>
                <a:latin typeface="Arial Black" panose="020B0A04020102020204" pitchFamily="34" charset="0"/>
              </a:rPr>
              <a:t>G</a:t>
            </a:r>
          </a:p>
        </p:txBody>
      </p:sp>
    </p:spTree>
    <p:extLst>
      <p:ext uri="{BB962C8B-B14F-4D97-AF65-F5344CB8AC3E}">
        <p14:creationId xmlns:p14="http://schemas.microsoft.com/office/powerpoint/2010/main" val="41793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Enrollment Requirements/RCL</a:t>
            </a:r>
            <a:endParaRPr lang="en-US" sz="5400" b="1" dirty="0"/>
          </a:p>
        </p:txBody>
      </p:sp>
      <p:pic>
        <p:nvPicPr>
          <p:cNvPr id="5" name="Picture 4"/>
          <p:cNvPicPr>
            <a:picLocks noChangeAspect="1"/>
          </p:cNvPicPr>
          <p:nvPr/>
        </p:nvPicPr>
        <p:blipFill>
          <a:blip r:embed="rId2"/>
          <a:stretch>
            <a:fillRect/>
          </a:stretch>
        </p:blipFill>
        <p:spPr>
          <a:xfrm>
            <a:off x="2609361" y="2443084"/>
            <a:ext cx="6715871" cy="3891616"/>
          </a:xfrm>
          <a:prstGeom prst="rect">
            <a:avLst/>
          </a:prstGeom>
        </p:spPr>
      </p:pic>
    </p:spTree>
    <p:extLst>
      <p:ext uri="{BB962C8B-B14F-4D97-AF65-F5344CB8AC3E}">
        <p14:creationId xmlns:p14="http://schemas.microsoft.com/office/powerpoint/2010/main" val="1606748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Enrollment Requirements/RCL</a:t>
            </a:r>
            <a:endParaRPr lang="en-US" sz="5400" b="1" dirty="0"/>
          </a:p>
        </p:txBody>
      </p:sp>
      <p:sp>
        <p:nvSpPr>
          <p:cNvPr id="5" name="Content Placeholder 2"/>
          <p:cNvSpPr txBox="1">
            <a:spLocks/>
          </p:cNvSpPr>
          <p:nvPr/>
        </p:nvSpPr>
        <p:spPr>
          <a:xfrm>
            <a:off x="2565057" y="2071356"/>
            <a:ext cx="7061886" cy="429285"/>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Exceptions to a Full Course of Study – Reduce Course Load Authorization</a:t>
            </a:r>
          </a:p>
        </p:txBody>
      </p:sp>
      <p:sp>
        <p:nvSpPr>
          <p:cNvPr id="6" name="Content Placeholder 2"/>
          <p:cNvSpPr txBox="1">
            <a:spLocks/>
          </p:cNvSpPr>
          <p:nvPr/>
        </p:nvSpPr>
        <p:spPr>
          <a:xfrm>
            <a:off x="634314" y="2556931"/>
            <a:ext cx="10906897" cy="39221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1600" dirty="0" smtClean="0">
                <a:solidFill>
                  <a:schemeClr val="tx1"/>
                </a:solidFill>
              </a:rPr>
              <a:t>The DSO may authorize an F-1 student </a:t>
            </a:r>
            <a:r>
              <a:rPr lang="en-US" sz="1600" i="1" dirty="0" smtClean="0">
                <a:solidFill>
                  <a:schemeClr val="tx1"/>
                </a:solidFill>
                <a:effectLst>
                  <a:outerShdw blurRad="38100" dist="38100" dir="2700000" algn="tl">
                    <a:srgbClr val="000000">
                      <a:alpha val="43137"/>
                    </a:srgbClr>
                  </a:outerShdw>
                </a:effectLst>
              </a:rPr>
              <a:t>in advance </a:t>
            </a:r>
            <a:r>
              <a:rPr lang="en-US" sz="1600" dirty="0" smtClean="0">
                <a:solidFill>
                  <a:schemeClr val="tx1"/>
                </a:solidFill>
              </a:rPr>
              <a:t>to engage in less than a full course of study in the following situations</a:t>
            </a:r>
          </a:p>
        </p:txBody>
      </p:sp>
      <p:sp>
        <p:nvSpPr>
          <p:cNvPr id="7" name="Content Placeholder 2"/>
          <p:cNvSpPr txBox="1">
            <a:spLocks/>
          </p:cNvSpPr>
          <p:nvPr/>
        </p:nvSpPr>
        <p:spPr>
          <a:xfrm>
            <a:off x="970007" y="3005436"/>
            <a:ext cx="4483442" cy="231353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b="1" u="sng" dirty="0" smtClean="0">
                <a:solidFill>
                  <a:srgbClr val="00B0F0"/>
                </a:solidFill>
              </a:rPr>
              <a:t>Academic Difficulties</a:t>
            </a:r>
          </a:p>
          <a:p>
            <a:pPr lvl="1"/>
            <a:r>
              <a:rPr lang="en-US" sz="1600" dirty="0" smtClean="0">
                <a:solidFill>
                  <a:schemeClr val="tx1"/>
                </a:solidFill>
              </a:rPr>
              <a:t>Initial difficulties with English Language</a:t>
            </a:r>
          </a:p>
          <a:p>
            <a:pPr lvl="1"/>
            <a:r>
              <a:rPr lang="en-US" sz="1600" dirty="0" smtClean="0">
                <a:solidFill>
                  <a:schemeClr val="tx1"/>
                </a:solidFill>
              </a:rPr>
              <a:t>Initial difficulties with reading requirements</a:t>
            </a:r>
          </a:p>
          <a:p>
            <a:pPr lvl="1"/>
            <a:r>
              <a:rPr lang="en-US" sz="1600" dirty="0" smtClean="0">
                <a:solidFill>
                  <a:schemeClr val="tx1"/>
                </a:solidFill>
              </a:rPr>
              <a:t>Unfamiliarity with American teaching methods</a:t>
            </a:r>
          </a:p>
          <a:p>
            <a:pPr lvl="1"/>
            <a:r>
              <a:rPr lang="en-US" sz="1600" dirty="0" smtClean="0">
                <a:solidFill>
                  <a:schemeClr val="tx1"/>
                </a:solidFill>
              </a:rPr>
              <a:t>Improper course level placement</a:t>
            </a:r>
          </a:p>
        </p:txBody>
      </p:sp>
      <p:sp>
        <p:nvSpPr>
          <p:cNvPr id="8" name="Content Placeholder 2"/>
          <p:cNvSpPr txBox="1">
            <a:spLocks/>
          </p:cNvSpPr>
          <p:nvPr/>
        </p:nvSpPr>
        <p:spPr>
          <a:xfrm>
            <a:off x="970007" y="5191306"/>
            <a:ext cx="3728650" cy="126101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b="1" u="sng" dirty="0" smtClean="0">
                <a:solidFill>
                  <a:schemeClr val="tx1"/>
                </a:solidFill>
              </a:rPr>
              <a:t>Restrictions</a:t>
            </a:r>
          </a:p>
          <a:p>
            <a:pPr lvl="1"/>
            <a:r>
              <a:rPr lang="en-US" sz="1500" dirty="0" smtClean="0">
                <a:solidFill>
                  <a:schemeClr val="tx1"/>
                </a:solidFill>
              </a:rPr>
              <a:t>Only once per program level</a:t>
            </a:r>
          </a:p>
          <a:p>
            <a:pPr lvl="1"/>
            <a:r>
              <a:rPr lang="en-US" sz="1500" dirty="0" smtClean="0">
                <a:solidFill>
                  <a:schemeClr val="tx1"/>
                </a:solidFill>
              </a:rPr>
              <a:t>Usually only in first semester</a:t>
            </a:r>
          </a:p>
        </p:txBody>
      </p:sp>
      <p:pic>
        <p:nvPicPr>
          <p:cNvPr id="10" name="Picture 9"/>
          <p:cNvPicPr>
            <a:picLocks noChangeAspect="1"/>
          </p:cNvPicPr>
          <p:nvPr/>
        </p:nvPicPr>
        <p:blipFill>
          <a:blip r:embed="rId2"/>
          <a:stretch>
            <a:fillRect/>
          </a:stretch>
        </p:blipFill>
        <p:spPr>
          <a:xfrm>
            <a:off x="9965034" y="4873402"/>
            <a:ext cx="1576177" cy="1190044"/>
          </a:xfrm>
          <a:prstGeom prst="rect">
            <a:avLst/>
          </a:prstGeom>
        </p:spPr>
      </p:pic>
      <p:sp>
        <p:nvSpPr>
          <p:cNvPr id="2" name="Rectangle 1"/>
          <p:cNvSpPr/>
          <p:nvPr/>
        </p:nvSpPr>
        <p:spPr>
          <a:xfrm>
            <a:off x="6096000" y="3005436"/>
            <a:ext cx="2254784" cy="615553"/>
          </a:xfrm>
          <a:prstGeom prst="rect">
            <a:avLst/>
          </a:prstGeom>
        </p:spPr>
        <p:txBody>
          <a:bodyPr wrap="none">
            <a:spAutoFit/>
          </a:bodyPr>
          <a:lstStyle/>
          <a:p>
            <a:r>
              <a:rPr lang="en-US" u="sng" dirty="0" smtClean="0">
                <a:solidFill>
                  <a:srgbClr val="00B0F0"/>
                </a:solidFill>
              </a:rPr>
              <a:t>Graduation Semester </a:t>
            </a:r>
            <a:endParaRPr lang="en-US" u="sng" dirty="0"/>
          </a:p>
          <a:p>
            <a:pPr marL="285750" indent="-285750">
              <a:buFont typeface="Arial" pitchFamily="34" charset="0"/>
              <a:buChar char="•"/>
            </a:pPr>
            <a:r>
              <a:rPr lang="en-US" sz="1600" dirty="0" smtClean="0"/>
              <a:t>Degree programs only</a:t>
            </a:r>
            <a:endParaRPr lang="en-US" sz="1600" dirty="0"/>
          </a:p>
        </p:txBody>
      </p:sp>
    </p:spTree>
    <p:extLst>
      <p:ext uri="{BB962C8B-B14F-4D97-AF65-F5344CB8AC3E}">
        <p14:creationId xmlns:p14="http://schemas.microsoft.com/office/powerpoint/2010/main" val="628292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Enrollment Requirements/RCL</a:t>
            </a:r>
            <a:endParaRPr lang="en-US" sz="5400" b="1" dirty="0"/>
          </a:p>
        </p:txBody>
      </p:sp>
      <p:sp>
        <p:nvSpPr>
          <p:cNvPr id="5" name="Content Placeholder 2"/>
          <p:cNvSpPr txBox="1">
            <a:spLocks/>
          </p:cNvSpPr>
          <p:nvPr/>
        </p:nvSpPr>
        <p:spPr>
          <a:xfrm>
            <a:off x="2565057" y="2071356"/>
            <a:ext cx="7061886" cy="429285"/>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Exceptions to a Full Course of Study – Reduce Course Load Authorization</a:t>
            </a:r>
          </a:p>
        </p:txBody>
      </p:sp>
      <p:sp>
        <p:nvSpPr>
          <p:cNvPr id="6" name="Content Placeholder 2"/>
          <p:cNvSpPr txBox="1">
            <a:spLocks/>
          </p:cNvSpPr>
          <p:nvPr/>
        </p:nvSpPr>
        <p:spPr>
          <a:xfrm>
            <a:off x="634314" y="2556931"/>
            <a:ext cx="10906897" cy="39221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1600" dirty="0" smtClean="0">
                <a:solidFill>
                  <a:schemeClr val="tx1"/>
                </a:solidFill>
              </a:rPr>
              <a:t>The DSO may authorize an F-1 student </a:t>
            </a:r>
            <a:r>
              <a:rPr lang="en-US" sz="1600" i="1" dirty="0" smtClean="0">
                <a:solidFill>
                  <a:schemeClr val="tx1"/>
                </a:solidFill>
                <a:effectLst>
                  <a:outerShdw blurRad="38100" dist="38100" dir="2700000" algn="tl">
                    <a:srgbClr val="000000">
                      <a:alpha val="43137"/>
                    </a:srgbClr>
                  </a:outerShdw>
                </a:effectLst>
              </a:rPr>
              <a:t>in advance </a:t>
            </a:r>
            <a:r>
              <a:rPr lang="en-US" sz="1600" dirty="0" smtClean="0">
                <a:solidFill>
                  <a:schemeClr val="tx1"/>
                </a:solidFill>
              </a:rPr>
              <a:t>to engage in less than a full course of study in the following situations</a:t>
            </a:r>
          </a:p>
        </p:txBody>
      </p:sp>
      <p:sp>
        <p:nvSpPr>
          <p:cNvPr id="7" name="Content Placeholder 2"/>
          <p:cNvSpPr txBox="1">
            <a:spLocks/>
          </p:cNvSpPr>
          <p:nvPr/>
        </p:nvSpPr>
        <p:spPr>
          <a:xfrm>
            <a:off x="970007" y="3481959"/>
            <a:ext cx="4483442" cy="2558237"/>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b="1" u="sng" dirty="0" smtClean="0">
                <a:solidFill>
                  <a:srgbClr val="00B0F0"/>
                </a:solidFill>
              </a:rPr>
              <a:t>Medical Conditions</a:t>
            </a:r>
          </a:p>
          <a:p>
            <a:pPr lvl="1"/>
            <a:r>
              <a:rPr lang="en-US" sz="1600" dirty="0" smtClean="0">
                <a:solidFill>
                  <a:schemeClr val="tx1"/>
                </a:solidFill>
              </a:rPr>
              <a:t>An illness or other medical condition may justify an interruption or reduction in a full course of study</a:t>
            </a:r>
          </a:p>
          <a:p>
            <a:pPr lvl="1"/>
            <a:r>
              <a:rPr lang="en-US" sz="1600" dirty="0" smtClean="0">
                <a:solidFill>
                  <a:schemeClr val="tx1"/>
                </a:solidFill>
              </a:rPr>
              <a:t>Per recommendation of US licensed practitioner: MD, Doctor of Osteopathy, Clinical Psychologist</a:t>
            </a:r>
          </a:p>
          <a:p>
            <a:pPr lvl="1"/>
            <a:endParaRPr lang="en-US" sz="1600" dirty="0" smtClean="0">
              <a:solidFill>
                <a:schemeClr val="tx1"/>
              </a:solidFill>
            </a:endParaRPr>
          </a:p>
        </p:txBody>
      </p:sp>
      <p:sp>
        <p:nvSpPr>
          <p:cNvPr id="8" name="Content Placeholder 2"/>
          <p:cNvSpPr txBox="1">
            <a:spLocks/>
          </p:cNvSpPr>
          <p:nvPr/>
        </p:nvSpPr>
        <p:spPr>
          <a:xfrm>
            <a:off x="5453449" y="3800387"/>
            <a:ext cx="3459892" cy="22873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b="1" u="sng" dirty="0" smtClean="0">
                <a:solidFill>
                  <a:schemeClr val="tx1"/>
                </a:solidFill>
              </a:rPr>
              <a:t>Restrictions</a:t>
            </a:r>
          </a:p>
          <a:p>
            <a:pPr lvl="1"/>
            <a:r>
              <a:rPr lang="en-US" sz="1600" dirty="0" smtClean="0">
                <a:solidFill>
                  <a:schemeClr val="tx1"/>
                </a:solidFill>
              </a:rPr>
              <a:t>May not exceed 12 month total</a:t>
            </a:r>
          </a:p>
          <a:p>
            <a:pPr lvl="1"/>
            <a:r>
              <a:rPr lang="en-US" sz="1600" dirty="0" smtClean="0">
                <a:solidFill>
                  <a:schemeClr val="tx1"/>
                </a:solidFill>
              </a:rPr>
              <a:t>Possible reduced course load or no course load </a:t>
            </a:r>
          </a:p>
        </p:txBody>
      </p:sp>
      <p:pic>
        <p:nvPicPr>
          <p:cNvPr id="3" name="Picture 2"/>
          <p:cNvPicPr>
            <a:picLocks noChangeAspect="1"/>
          </p:cNvPicPr>
          <p:nvPr/>
        </p:nvPicPr>
        <p:blipFill>
          <a:blip r:embed="rId2"/>
          <a:stretch>
            <a:fillRect/>
          </a:stretch>
        </p:blipFill>
        <p:spPr>
          <a:xfrm>
            <a:off x="8913341" y="3467213"/>
            <a:ext cx="2371725" cy="1924050"/>
          </a:xfrm>
          <a:prstGeom prst="rect">
            <a:avLst/>
          </a:prstGeom>
        </p:spPr>
      </p:pic>
    </p:spTree>
    <p:extLst>
      <p:ext uri="{BB962C8B-B14F-4D97-AF65-F5344CB8AC3E}">
        <p14:creationId xmlns:p14="http://schemas.microsoft.com/office/powerpoint/2010/main" val="277954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Presented by:</a:t>
            </a:r>
            <a:endParaRPr lang="en-US" sz="4000" b="1" dirty="0"/>
          </a:p>
        </p:txBody>
      </p:sp>
      <p:sp>
        <p:nvSpPr>
          <p:cNvPr id="3" name="Content Placeholder 2"/>
          <p:cNvSpPr>
            <a:spLocks noGrp="1"/>
          </p:cNvSpPr>
          <p:nvPr>
            <p:ph idx="1"/>
          </p:nvPr>
        </p:nvSpPr>
        <p:spPr>
          <a:xfrm>
            <a:off x="1468509" y="3086803"/>
            <a:ext cx="4177745" cy="2558407"/>
          </a:xfrm>
        </p:spPr>
        <p:txBody>
          <a:bodyPr>
            <a:normAutofit/>
          </a:bodyPr>
          <a:lstStyle/>
          <a:p>
            <a:pPr marL="0" indent="0" algn="ctr">
              <a:buNone/>
            </a:pPr>
            <a:r>
              <a:rPr lang="en-US" sz="3200" b="1" dirty="0" smtClean="0"/>
              <a:t>Charlie Hammons</a:t>
            </a:r>
          </a:p>
          <a:p>
            <a:pPr marL="0" indent="0" algn="ctr">
              <a:buNone/>
            </a:pPr>
            <a:r>
              <a:rPr lang="en-US" sz="1800" dirty="0" smtClean="0"/>
              <a:t>Georgia Tech</a:t>
            </a:r>
          </a:p>
          <a:p>
            <a:pPr marL="0" indent="0" algn="ctr">
              <a:buNone/>
            </a:pPr>
            <a:r>
              <a:rPr lang="en-US" sz="1800" dirty="0" smtClean="0"/>
              <a:t>International Student Advisor / DSO</a:t>
            </a:r>
          </a:p>
          <a:p>
            <a:pPr marL="0" indent="0" algn="ctr">
              <a:buNone/>
            </a:pPr>
            <a:r>
              <a:rPr lang="en-US" sz="1800" dirty="0" smtClean="0"/>
              <a:t>Charlie.Hammons@oie.gatech.edu</a:t>
            </a:r>
            <a:endParaRPr lang="en-US" sz="1800" dirty="0"/>
          </a:p>
        </p:txBody>
      </p:sp>
      <p:sp>
        <p:nvSpPr>
          <p:cNvPr id="4" name="Content Placeholder 2"/>
          <p:cNvSpPr txBox="1">
            <a:spLocks/>
          </p:cNvSpPr>
          <p:nvPr/>
        </p:nvSpPr>
        <p:spPr>
          <a:xfrm>
            <a:off x="6443869" y="2581223"/>
            <a:ext cx="4187686"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endParaRPr lang="en-US" sz="18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098" y="3090284"/>
            <a:ext cx="2857500" cy="2809875"/>
          </a:xfrm>
          <a:prstGeom prst="rect">
            <a:avLst/>
          </a:prstGeom>
        </p:spPr>
      </p:pic>
    </p:spTree>
    <p:extLst>
      <p:ext uri="{BB962C8B-B14F-4D97-AF65-F5344CB8AC3E}">
        <p14:creationId xmlns:p14="http://schemas.microsoft.com/office/powerpoint/2010/main" val="3039277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Enrollment Requirements/RCL</a:t>
            </a:r>
            <a:endParaRPr lang="en-US" sz="5400" b="1" dirty="0"/>
          </a:p>
        </p:txBody>
      </p:sp>
      <p:sp>
        <p:nvSpPr>
          <p:cNvPr id="5" name="Content Placeholder 2"/>
          <p:cNvSpPr txBox="1">
            <a:spLocks/>
          </p:cNvSpPr>
          <p:nvPr/>
        </p:nvSpPr>
        <p:spPr>
          <a:xfrm>
            <a:off x="2565057" y="2071356"/>
            <a:ext cx="7061886" cy="429285"/>
          </a:xfrm>
          <a:prstGeom prst="rect">
            <a:avLst/>
          </a:prstGeom>
        </p:spPr>
        <p:txBody>
          <a:bodyPr vert="horz" lIns="91440" tIns="45720" rIns="91440" bIns="45720" rtlCol="0" anchor="t">
            <a:normAutofit fontScale="70000" lnSpcReduction="2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Exceptions to a Full Course of Study – Reduce Course Load Authorization</a:t>
            </a:r>
          </a:p>
        </p:txBody>
      </p:sp>
      <p:sp>
        <p:nvSpPr>
          <p:cNvPr id="6" name="Content Placeholder 2"/>
          <p:cNvSpPr txBox="1">
            <a:spLocks/>
          </p:cNvSpPr>
          <p:nvPr/>
        </p:nvSpPr>
        <p:spPr>
          <a:xfrm>
            <a:off x="634314" y="2556931"/>
            <a:ext cx="10906897" cy="39221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1600" dirty="0" smtClean="0">
                <a:solidFill>
                  <a:schemeClr val="tx1"/>
                </a:solidFill>
              </a:rPr>
              <a:t>The DSO may authorize an F-1 student </a:t>
            </a:r>
            <a:r>
              <a:rPr lang="en-US" sz="1600" i="1" dirty="0" smtClean="0">
                <a:solidFill>
                  <a:schemeClr val="tx1"/>
                </a:solidFill>
                <a:effectLst>
                  <a:outerShdw blurRad="38100" dist="38100" dir="2700000" algn="tl">
                    <a:srgbClr val="000000">
                      <a:alpha val="43137"/>
                    </a:srgbClr>
                  </a:outerShdw>
                </a:effectLst>
              </a:rPr>
              <a:t>in advance </a:t>
            </a:r>
            <a:r>
              <a:rPr lang="en-US" sz="1600" dirty="0" smtClean="0">
                <a:solidFill>
                  <a:schemeClr val="tx1"/>
                </a:solidFill>
              </a:rPr>
              <a:t>to engage in less than a full course of study in the following situations</a:t>
            </a:r>
          </a:p>
        </p:txBody>
      </p:sp>
      <p:sp>
        <p:nvSpPr>
          <p:cNvPr id="7" name="Content Placeholder 2"/>
          <p:cNvSpPr txBox="1">
            <a:spLocks/>
          </p:cNvSpPr>
          <p:nvPr/>
        </p:nvSpPr>
        <p:spPr>
          <a:xfrm>
            <a:off x="970007" y="3005436"/>
            <a:ext cx="4483442" cy="308232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800" b="1" u="sng" dirty="0" smtClean="0">
                <a:solidFill>
                  <a:srgbClr val="00B0F0"/>
                </a:solidFill>
              </a:rPr>
              <a:t>Completing the course of study during final term</a:t>
            </a:r>
          </a:p>
          <a:p>
            <a:pPr lvl="1"/>
            <a:r>
              <a:rPr lang="en-US" sz="1600" dirty="0" smtClean="0">
                <a:solidFill>
                  <a:schemeClr val="tx1"/>
                </a:solidFill>
              </a:rPr>
              <a:t>Exception not required for graduate or undergraduate levels</a:t>
            </a:r>
          </a:p>
          <a:p>
            <a:pPr lvl="2"/>
            <a:r>
              <a:rPr lang="en-US" sz="1400" dirty="0" smtClean="0">
                <a:solidFill>
                  <a:schemeClr val="tx1"/>
                </a:solidFill>
              </a:rPr>
              <a:t>Helpful when checking students enrollment if full time is not required</a:t>
            </a:r>
          </a:p>
          <a:p>
            <a:pPr lvl="1"/>
            <a:r>
              <a:rPr lang="en-US" sz="1600" dirty="0" smtClean="0">
                <a:solidFill>
                  <a:schemeClr val="tx1"/>
                </a:solidFill>
              </a:rPr>
              <a:t>SEVIS authorization is optional</a:t>
            </a:r>
          </a:p>
        </p:txBody>
      </p:sp>
      <p:sp>
        <p:nvSpPr>
          <p:cNvPr id="8" name="Content Placeholder 2"/>
          <p:cNvSpPr txBox="1">
            <a:spLocks/>
          </p:cNvSpPr>
          <p:nvPr/>
        </p:nvSpPr>
        <p:spPr>
          <a:xfrm>
            <a:off x="5453448" y="3701533"/>
            <a:ext cx="3912974" cy="228737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b="1" u="sng" dirty="0" smtClean="0">
                <a:solidFill>
                  <a:schemeClr val="tx1"/>
                </a:solidFill>
              </a:rPr>
              <a:t>Restrictions</a:t>
            </a:r>
          </a:p>
          <a:p>
            <a:pPr lvl="1"/>
            <a:r>
              <a:rPr lang="en-US" sz="1600" dirty="0" smtClean="0">
                <a:solidFill>
                  <a:schemeClr val="tx1"/>
                </a:solidFill>
              </a:rPr>
              <a:t>“0” hour enrollment is not an option</a:t>
            </a:r>
          </a:p>
          <a:p>
            <a:pPr lvl="1"/>
            <a:r>
              <a:rPr lang="en-US" sz="1600" dirty="0" smtClean="0">
                <a:solidFill>
                  <a:schemeClr val="tx1"/>
                </a:solidFill>
              </a:rPr>
              <a:t>Must be enrolled in at least one course with physical presences requirements</a:t>
            </a:r>
          </a:p>
        </p:txBody>
      </p:sp>
      <p:pic>
        <p:nvPicPr>
          <p:cNvPr id="2" name="Picture 1"/>
          <p:cNvPicPr>
            <a:picLocks noChangeAspect="1"/>
          </p:cNvPicPr>
          <p:nvPr/>
        </p:nvPicPr>
        <p:blipFill rotWithShape="1">
          <a:blip r:embed="rId2"/>
          <a:srcRect l="8487" t="1" r="9063" b="586"/>
          <a:stretch/>
        </p:blipFill>
        <p:spPr>
          <a:xfrm>
            <a:off x="9366422" y="4298319"/>
            <a:ext cx="2084901" cy="1407755"/>
          </a:xfrm>
          <a:prstGeom prst="rect">
            <a:avLst/>
          </a:prstGeom>
        </p:spPr>
      </p:pic>
    </p:spTree>
    <p:extLst>
      <p:ext uri="{BB962C8B-B14F-4D97-AF65-F5344CB8AC3E}">
        <p14:creationId xmlns:p14="http://schemas.microsoft.com/office/powerpoint/2010/main" val="507030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SEVIS Reporting</a:t>
            </a:r>
            <a:endParaRPr lang="en-US" sz="5400" b="1" dirty="0"/>
          </a:p>
        </p:txBody>
      </p:sp>
      <p:sp>
        <p:nvSpPr>
          <p:cNvPr id="5" name="Content Placeholder 2"/>
          <p:cNvSpPr txBox="1">
            <a:spLocks/>
          </p:cNvSpPr>
          <p:nvPr/>
        </p:nvSpPr>
        <p:spPr>
          <a:xfrm>
            <a:off x="840260" y="1992180"/>
            <a:ext cx="2718486" cy="429285"/>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Initial Students</a:t>
            </a:r>
          </a:p>
        </p:txBody>
      </p:sp>
      <p:pic>
        <p:nvPicPr>
          <p:cNvPr id="7" name="Picture 6"/>
          <p:cNvPicPr>
            <a:picLocks noChangeAspect="1"/>
          </p:cNvPicPr>
          <p:nvPr/>
        </p:nvPicPr>
        <p:blipFill>
          <a:blip r:embed="rId2"/>
          <a:stretch>
            <a:fillRect/>
          </a:stretch>
        </p:blipFill>
        <p:spPr>
          <a:xfrm>
            <a:off x="3695773" y="2421465"/>
            <a:ext cx="7425308" cy="3733337"/>
          </a:xfrm>
          <a:prstGeom prst="rect">
            <a:avLst/>
          </a:prstGeom>
        </p:spPr>
      </p:pic>
      <p:pic>
        <p:nvPicPr>
          <p:cNvPr id="8" name="Picture 7"/>
          <p:cNvPicPr>
            <a:picLocks noChangeAspect="1"/>
          </p:cNvPicPr>
          <p:nvPr/>
        </p:nvPicPr>
        <p:blipFill>
          <a:blip r:embed="rId3"/>
          <a:stretch>
            <a:fillRect/>
          </a:stretch>
        </p:blipFill>
        <p:spPr>
          <a:xfrm>
            <a:off x="1244752" y="3212756"/>
            <a:ext cx="2313994" cy="2644565"/>
          </a:xfrm>
          <a:prstGeom prst="rect">
            <a:avLst/>
          </a:prstGeom>
        </p:spPr>
      </p:pic>
    </p:spTree>
    <p:extLst>
      <p:ext uri="{BB962C8B-B14F-4D97-AF65-F5344CB8AC3E}">
        <p14:creationId xmlns:p14="http://schemas.microsoft.com/office/powerpoint/2010/main" val="17159889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SEVIS Reporting</a:t>
            </a:r>
            <a:endParaRPr lang="en-US" sz="5400" b="1" dirty="0"/>
          </a:p>
        </p:txBody>
      </p:sp>
      <p:sp>
        <p:nvSpPr>
          <p:cNvPr id="5" name="Content Placeholder 2"/>
          <p:cNvSpPr txBox="1">
            <a:spLocks/>
          </p:cNvSpPr>
          <p:nvPr/>
        </p:nvSpPr>
        <p:spPr>
          <a:xfrm>
            <a:off x="840259" y="1992180"/>
            <a:ext cx="2743199" cy="429744"/>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Requirements</a:t>
            </a:r>
          </a:p>
        </p:txBody>
      </p:sp>
      <p:sp>
        <p:nvSpPr>
          <p:cNvPr id="6" name="Content Placeholder 2"/>
          <p:cNvSpPr txBox="1">
            <a:spLocks/>
          </p:cNvSpPr>
          <p:nvPr/>
        </p:nvSpPr>
        <p:spPr>
          <a:xfrm>
            <a:off x="1612558" y="2699262"/>
            <a:ext cx="4483442" cy="308232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b="1" u="sng" dirty="0" smtClean="0">
                <a:solidFill>
                  <a:srgbClr val="00B0F0"/>
                </a:solidFill>
              </a:rPr>
              <a:t>Periodic (30 days)</a:t>
            </a:r>
          </a:p>
          <a:p>
            <a:pPr lvl="1"/>
            <a:r>
              <a:rPr lang="en-US" sz="1600" dirty="0" smtClean="0">
                <a:solidFill>
                  <a:schemeClr val="tx1"/>
                </a:solidFill>
              </a:rPr>
              <a:t>Via SEVIS registration</a:t>
            </a:r>
          </a:p>
          <a:p>
            <a:pPr lvl="2"/>
            <a:r>
              <a:rPr lang="en-US" sz="1400" dirty="0" smtClean="0">
                <a:solidFill>
                  <a:srgbClr val="00B050"/>
                </a:solidFill>
              </a:rPr>
              <a:t>Full-time enrollment</a:t>
            </a:r>
          </a:p>
          <a:p>
            <a:pPr lvl="2"/>
            <a:r>
              <a:rPr lang="en-US" sz="1400" dirty="0" smtClean="0">
                <a:solidFill>
                  <a:srgbClr val="00B050"/>
                </a:solidFill>
              </a:rPr>
              <a:t>Student’s addresses (local &amp; international)</a:t>
            </a:r>
            <a:endParaRPr lang="en-US" sz="1200" dirty="0" smtClean="0">
              <a:solidFill>
                <a:srgbClr val="00B050"/>
              </a:solidFill>
            </a:endParaRPr>
          </a:p>
          <a:p>
            <a:pPr lvl="2"/>
            <a:r>
              <a:rPr lang="en-US" sz="1400" dirty="0" smtClean="0">
                <a:solidFill>
                  <a:srgbClr val="00B050"/>
                </a:solidFill>
              </a:rPr>
              <a:t>Current term’s ending date</a:t>
            </a:r>
          </a:p>
          <a:p>
            <a:pPr lvl="2"/>
            <a:r>
              <a:rPr lang="en-US" sz="1400" dirty="0" smtClean="0">
                <a:solidFill>
                  <a:srgbClr val="00B050"/>
                </a:solidFill>
              </a:rPr>
              <a:t>Start date of next required term</a:t>
            </a:r>
          </a:p>
          <a:p>
            <a:pPr lvl="1"/>
            <a:r>
              <a:rPr lang="en-US" sz="1600" dirty="0" smtClean="0">
                <a:solidFill>
                  <a:schemeClr val="tx1"/>
                </a:solidFill>
              </a:rPr>
              <a:t>Reduce Course Load Authorizations</a:t>
            </a:r>
          </a:p>
          <a:p>
            <a:pPr lvl="1"/>
            <a:r>
              <a:rPr lang="en-US" sz="1600" dirty="0" smtClean="0">
                <a:solidFill>
                  <a:schemeClr val="tx1"/>
                </a:solidFill>
              </a:rPr>
              <a:t>Failure to enroll</a:t>
            </a:r>
            <a:endParaRPr lang="en-US" sz="1200" dirty="0" smtClean="0">
              <a:solidFill>
                <a:schemeClr val="tx1"/>
              </a:solidFill>
            </a:endParaRPr>
          </a:p>
        </p:txBody>
      </p:sp>
      <p:sp>
        <p:nvSpPr>
          <p:cNvPr id="9" name="Content Placeholder 2"/>
          <p:cNvSpPr txBox="1">
            <a:spLocks/>
          </p:cNvSpPr>
          <p:nvPr/>
        </p:nvSpPr>
        <p:spPr>
          <a:xfrm>
            <a:off x="6096000" y="2699262"/>
            <a:ext cx="4483442" cy="308232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1800" b="1" u="sng" dirty="0" smtClean="0">
                <a:solidFill>
                  <a:srgbClr val="00B0F0"/>
                </a:solidFill>
              </a:rPr>
              <a:t>Event – based (21 days)</a:t>
            </a:r>
          </a:p>
          <a:p>
            <a:pPr lvl="1"/>
            <a:r>
              <a:rPr lang="en-US" sz="1600" dirty="0" smtClean="0">
                <a:solidFill>
                  <a:schemeClr val="tx1"/>
                </a:solidFill>
              </a:rPr>
              <a:t>Student failed to maintain status</a:t>
            </a:r>
          </a:p>
          <a:p>
            <a:pPr lvl="1"/>
            <a:r>
              <a:rPr lang="en-US" sz="1600" dirty="0" smtClean="0">
                <a:solidFill>
                  <a:schemeClr val="tx1"/>
                </a:solidFill>
              </a:rPr>
              <a:t>Change in name or address</a:t>
            </a:r>
          </a:p>
          <a:p>
            <a:pPr lvl="1"/>
            <a:r>
              <a:rPr lang="en-US" sz="1600" dirty="0" smtClean="0">
                <a:solidFill>
                  <a:schemeClr val="tx1"/>
                </a:solidFill>
              </a:rPr>
              <a:t>Completed early</a:t>
            </a:r>
          </a:p>
          <a:p>
            <a:pPr lvl="1"/>
            <a:r>
              <a:rPr lang="en-US" sz="1600" dirty="0" smtClean="0">
                <a:solidFill>
                  <a:schemeClr val="tx1"/>
                </a:solidFill>
              </a:rPr>
              <a:t>Disciplinary action by school as result of a criminal conviction</a:t>
            </a:r>
          </a:p>
          <a:p>
            <a:pPr lvl="1"/>
            <a:r>
              <a:rPr lang="en-US" sz="1600" dirty="0" smtClean="0">
                <a:solidFill>
                  <a:schemeClr val="tx1"/>
                </a:solidFill>
              </a:rPr>
              <a:t>Notification request about student’s status</a:t>
            </a:r>
            <a:endParaRPr lang="en-US" sz="1200" dirty="0" smtClean="0">
              <a:solidFill>
                <a:schemeClr val="tx1"/>
              </a:solidFill>
            </a:endParaRPr>
          </a:p>
        </p:txBody>
      </p:sp>
    </p:spTree>
    <p:extLst>
      <p:ext uri="{BB962C8B-B14F-4D97-AF65-F5344CB8AC3E}">
        <p14:creationId xmlns:p14="http://schemas.microsoft.com/office/powerpoint/2010/main" val="27017092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817375"/>
            <a:ext cx="9601196" cy="1303867"/>
          </a:xfrm>
        </p:spPr>
        <p:txBody>
          <a:bodyPr>
            <a:normAutofit/>
          </a:bodyPr>
          <a:lstStyle/>
          <a:p>
            <a:r>
              <a:rPr lang="en-US" sz="5400" b="1" dirty="0" smtClean="0"/>
              <a:t>SEVIS Terminations</a:t>
            </a:r>
            <a:endParaRPr lang="en-US" sz="5400" b="1" dirty="0"/>
          </a:p>
        </p:txBody>
      </p:sp>
      <p:sp>
        <p:nvSpPr>
          <p:cNvPr id="5" name="Content Placeholder 2"/>
          <p:cNvSpPr txBox="1">
            <a:spLocks/>
          </p:cNvSpPr>
          <p:nvPr/>
        </p:nvSpPr>
        <p:spPr>
          <a:xfrm>
            <a:off x="1744878" y="2988507"/>
            <a:ext cx="4483442" cy="2014385"/>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600" dirty="0" smtClean="0">
                <a:solidFill>
                  <a:schemeClr val="tx1"/>
                </a:solidFill>
              </a:rPr>
              <a:t>No show- manual termination</a:t>
            </a:r>
          </a:p>
          <a:p>
            <a:r>
              <a:rPr lang="en-US" sz="1600" dirty="0" smtClean="0">
                <a:solidFill>
                  <a:schemeClr val="tx1"/>
                </a:solidFill>
              </a:rPr>
              <a:t>Otherwise failing to maintain status – with reason</a:t>
            </a:r>
          </a:p>
          <a:p>
            <a:r>
              <a:rPr lang="en-US" sz="1600" dirty="0" smtClean="0">
                <a:solidFill>
                  <a:schemeClr val="tx1"/>
                </a:solidFill>
              </a:rPr>
              <a:t>Suspension</a:t>
            </a:r>
          </a:p>
          <a:p>
            <a:r>
              <a:rPr lang="en-US" sz="1600" dirty="0" smtClean="0">
                <a:solidFill>
                  <a:schemeClr val="tx1"/>
                </a:solidFill>
              </a:rPr>
              <a:t>Transfer student No Show</a:t>
            </a:r>
          </a:p>
          <a:p>
            <a:r>
              <a:rPr lang="en-US" sz="1600" dirty="0" smtClean="0">
                <a:solidFill>
                  <a:schemeClr val="tx1"/>
                </a:solidFill>
              </a:rPr>
              <a:t>Unauthorized drop below full course of study</a:t>
            </a:r>
          </a:p>
          <a:p>
            <a:endParaRPr lang="en-US" sz="1200" dirty="0" smtClean="0">
              <a:solidFill>
                <a:schemeClr val="tx1"/>
              </a:solidFill>
            </a:endParaRPr>
          </a:p>
        </p:txBody>
      </p:sp>
      <p:sp>
        <p:nvSpPr>
          <p:cNvPr id="6" name="Content Placeholder 2"/>
          <p:cNvSpPr txBox="1">
            <a:spLocks/>
          </p:cNvSpPr>
          <p:nvPr/>
        </p:nvSpPr>
        <p:spPr>
          <a:xfrm>
            <a:off x="1744878" y="1801795"/>
            <a:ext cx="8702244" cy="63889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800" dirty="0" smtClean="0">
                <a:solidFill>
                  <a:srgbClr val="00B0F0"/>
                </a:solidFill>
              </a:rPr>
              <a:t>DSO needs to terminate student SEVIS records when they are in violation of their terms of their status or are no longer in their program due to authorized circumstances</a:t>
            </a:r>
          </a:p>
        </p:txBody>
      </p:sp>
      <p:sp>
        <p:nvSpPr>
          <p:cNvPr id="7" name="Content Placeholder 2"/>
          <p:cNvSpPr txBox="1">
            <a:spLocks/>
          </p:cNvSpPr>
          <p:nvPr/>
        </p:nvSpPr>
        <p:spPr>
          <a:xfrm>
            <a:off x="6512010" y="2988507"/>
            <a:ext cx="4782066" cy="1742529"/>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1600" dirty="0" smtClean="0">
                <a:solidFill>
                  <a:schemeClr val="tx1"/>
                </a:solidFill>
              </a:rPr>
              <a:t>Failure to enroll</a:t>
            </a:r>
          </a:p>
          <a:p>
            <a:r>
              <a:rPr lang="en-US" sz="1600" dirty="0" smtClean="0">
                <a:solidFill>
                  <a:schemeClr val="tx1"/>
                </a:solidFill>
              </a:rPr>
              <a:t>Authorized early withdrawal</a:t>
            </a:r>
          </a:p>
          <a:p>
            <a:r>
              <a:rPr lang="en-US" sz="1600" dirty="0" smtClean="0">
                <a:solidFill>
                  <a:schemeClr val="tx1"/>
                </a:solidFill>
              </a:rPr>
              <a:t>Unauthorized withdrawal</a:t>
            </a:r>
          </a:p>
          <a:p>
            <a:r>
              <a:rPr lang="en-US" sz="1600" dirty="0" smtClean="0">
                <a:solidFill>
                  <a:schemeClr val="tx1"/>
                </a:solidFill>
              </a:rPr>
              <a:t>Change of status approved (usually updated by USCIS)</a:t>
            </a:r>
          </a:p>
          <a:p>
            <a:endParaRPr lang="en-US" sz="1200" dirty="0" smtClean="0">
              <a:solidFill>
                <a:schemeClr val="tx1"/>
              </a:solidFill>
            </a:endParaRPr>
          </a:p>
        </p:txBody>
      </p:sp>
      <p:sp>
        <p:nvSpPr>
          <p:cNvPr id="2" name="Rectangle 1"/>
          <p:cNvSpPr/>
          <p:nvPr/>
        </p:nvSpPr>
        <p:spPr>
          <a:xfrm>
            <a:off x="3497613" y="2529931"/>
            <a:ext cx="4529510" cy="369332"/>
          </a:xfrm>
          <a:prstGeom prst="rect">
            <a:avLst/>
          </a:prstGeom>
        </p:spPr>
        <p:txBody>
          <a:bodyPr wrap="none">
            <a:spAutoFit/>
          </a:bodyPr>
          <a:lstStyle/>
          <a:p>
            <a:r>
              <a:rPr lang="en-US" b="1" u="sng" dirty="0">
                <a:solidFill>
                  <a:srgbClr val="00B050"/>
                </a:solidFill>
              </a:rPr>
              <a:t>Common termination reasons used by DSO:</a:t>
            </a:r>
          </a:p>
        </p:txBody>
      </p:sp>
      <p:sp>
        <p:nvSpPr>
          <p:cNvPr id="8" name="Content Placeholder 2"/>
          <p:cNvSpPr txBox="1">
            <a:spLocks/>
          </p:cNvSpPr>
          <p:nvPr/>
        </p:nvSpPr>
        <p:spPr>
          <a:xfrm>
            <a:off x="1235676" y="5002892"/>
            <a:ext cx="9597081" cy="116724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sz="1600" dirty="0" smtClean="0">
                <a:solidFill>
                  <a:srgbClr val="00B050"/>
                </a:solidFill>
              </a:rPr>
              <a:t>It is important to clarify the facts as much as possible before terminating a student’s record</a:t>
            </a:r>
          </a:p>
          <a:p>
            <a:pPr marL="0" indent="0" algn="ctr">
              <a:buFont typeface="Arial"/>
              <a:buNone/>
            </a:pPr>
            <a:r>
              <a:rPr lang="en-US" sz="1600" b="1" dirty="0" smtClean="0">
                <a:solidFill>
                  <a:srgbClr val="00B050"/>
                </a:solidFill>
              </a:rPr>
              <a:t>Note: </a:t>
            </a:r>
            <a:r>
              <a:rPr lang="en-US" sz="1600" dirty="0" smtClean="0">
                <a:solidFill>
                  <a:srgbClr val="00B050"/>
                </a:solidFill>
              </a:rPr>
              <a:t>If the violation is one that may be ‘fixed’, the DSO has 21 days to report it to SEVIS.</a:t>
            </a:r>
          </a:p>
          <a:p>
            <a:pPr marL="0" indent="0" algn="ctr">
              <a:buFont typeface="Arial"/>
              <a:buNone/>
            </a:pPr>
            <a:r>
              <a:rPr lang="en-US" sz="1600" dirty="0" smtClean="0">
                <a:solidFill>
                  <a:srgbClr val="00B050"/>
                </a:solidFill>
              </a:rPr>
              <a:t>If a student’s record has been terminated, the student may be able to apply for reinstatement</a:t>
            </a:r>
          </a:p>
        </p:txBody>
      </p:sp>
      <p:sp>
        <p:nvSpPr>
          <p:cNvPr id="9" name="TextBox 8"/>
          <p:cNvSpPr txBox="1"/>
          <p:nvPr/>
        </p:nvSpPr>
        <p:spPr>
          <a:xfrm>
            <a:off x="11057953" y="5901119"/>
            <a:ext cx="470636" cy="400110"/>
          </a:xfrm>
          <a:prstGeom prst="rect">
            <a:avLst/>
          </a:prstGeom>
          <a:noFill/>
        </p:spPr>
        <p:txBody>
          <a:bodyPr wrap="square" rtlCol="0">
            <a:spAutoFit/>
          </a:bodyPr>
          <a:lstStyle/>
          <a:p>
            <a:r>
              <a:rPr lang="en-US" sz="2000" dirty="0">
                <a:solidFill>
                  <a:srgbClr val="00CC00"/>
                </a:solidFill>
                <a:latin typeface="Arial Black" panose="020B0A04020102020204" pitchFamily="34" charset="0"/>
              </a:rPr>
              <a:t>G</a:t>
            </a:r>
          </a:p>
        </p:txBody>
      </p:sp>
    </p:spTree>
    <p:extLst>
      <p:ext uri="{BB962C8B-B14F-4D97-AF65-F5344CB8AC3E}">
        <p14:creationId xmlns:p14="http://schemas.microsoft.com/office/powerpoint/2010/main" val="4024069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Program Extensions</a:t>
            </a:r>
            <a:endParaRPr lang="en-US" sz="5400" b="1" dirty="0"/>
          </a:p>
        </p:txBody>
      </p:sp>
      <p:pic>
        <p:nvPicPr>
          <p:cNvPr id="2" name="Picture 1"/>
          <p:cNvPicPr>
            <a:picLocks noChangeAspect="1"/>
          </p:cNvPicPr>
          <p:nvPr/>
        </p:nvPicPr>
        <p:blipFill>
          <a:blip r:embed="rId2"/>
          <a:stretch>
            <a:fillRect/>
          </a:stretch>
        </p:blipFill>
        <p:spPr>
          <a:xfrm>
            <a:off x="883586" y="3161057"/>
            <a:ext cx="2005758" cy="2011854"/>
          </a:xfrm>
          <a:prstGeom prst="rect">
            <a:avLst/>
          </a:prstGeom>
        </p:spPr>
      </p:pic>
      <p:sp>
        <p:nvSpPr>
          <p:cNvPr id="5" name="Content Placeholder 2"/>
          <p:cNvSpPr txBox="1">
            <a:spLocks/>
          </p:cNvSpPr>
          <p:nvPr/>
        </p:nvSpPr>
        <p:spPr>
          <a:xfrm>
            <a:off x="2658684" y="2450650"/>
            <a:ext cx="6229864" cy="3553017"/>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sz="2000" b="1" u="sng" dirty="0" smtClean="0">
                <a:solidFill>
                  <a:srgbClr val="00B0F0"/>
                </a:solidFill>
              </a:rPr>
              <a:t>I-20 Extensions</a:t>
            </a:r>
          </a:p>
          <a:p>
            <a:pPr lvl="1"/>
            <a:r>
              <a:rPr lang="en-US" sz="1600" dirty="0" smtClean="0">
                <a:solidFill>
                  <a:schemeClr val="tx1"/>
                </a:solidFill>
              </a:rPr>
              <a:t>Student must apply prior to program end date on the I-20</a:t>
            </a:r>
          </a:p>
          <a:p>
            <a:pPr lvl="1"/>
            <a:r>
              <a:rPr lang="en-US" sz="1600" dirty="0" smtClean="0">
                <a:solidFill>
                  <a:schemeClr val="tx1"/>
                </a:solidFill>
              </a:rPr>
              <a:t>Student has “continually maintained status”</a:t>
            </a:r>
          </a:p>
          <a:p>
            <a:pPr lvl="1"/>
            <a:r>
              <a:rPr lang="en-US" sz="1600" dirty="0" smtClean="0">
                <a:solidFill>
                  <a:schemeClr val="tx1"/>
                </a:solidFill>
              </a:rPr>
              <a:t>DSO can certify the delay in completion is “caused by compelling academic or medical reasons</a:t>
            </a:r>
          </a:p>
          <a:p>
            <a:pPr lvl="2"/>
            <a:r>
              <a:rPr lang="en-US" sz="1400" b="1" dirty="0" smtClean="0">
                <a:solidFill>
                  <a:schemeClr val="tx1"/>
                </a:solidFill>
              </a:rPr>
              <a:t>Examples: </a:t>
            </a:r>
            <a:r>
              <a:rPr lang="en-US" sz="1400" dirty="0" smtClean="0">
                <a:solidFill>
                  <a:srgbClr val="00B050"/>
                </a:solidFill>
              </a:rPr>
              <a:t>changes of major or research topics, unexpected research problems, or documented illnesses</a:t>
            </a:r>
          </a:p>
          <a:p>
            <a:pPr lvl="1"/>
            <a:r>
              <a:rPr lang="en-US" sz="1600" dirty="0" smtClean="0">
                <a:solidFill>
                  <a:schemeClr val="tx1"/>
                </a:solidFill>
              </a:rPr>
              <a:t>Student must show new financial documents – documents shows ability to continue financing studies for period of extension</a:t>
            </a:r>
          </a:p>
          <a:p>
            <a:pPr lvl="1"/>
            <a:r>
              <a:rPr lang="en-US" sz="1600" dirty="0" smtClean="0">
                <a:solidFill>
                  <a:schemeClr val="tx1"/>
                </a:solidFill>
              </a:rPr>
              <a:t>SEVIS reporting: new end date and explanation</a:t>
            </a:r>
          </a:p>
          <a:p>
            <a:pPr lvl="1"/>
            <a:r>
              <a:rPr lang="en-US" sz="1600" dirty="0" smtClean="0">
                <a:solidFill>
                  <a:schemeClr val="tx1"/>
                </a:solidFill>
              </a:rPr>
              <a:t>Issue a new I-20 with the extension of up to 12 months</a:t>
            </a:r>
          </a:p>
          <a:p>
            <a:pPr lvl="2"/>
            <a:r>
              <a:rPr lang="en-US" sz="1500" dirty="0" smtClean="0">
                <a:solidFill>
                  <a:schemeClr val="tx1"/>
                </a:solidFill>
              </a:rPr>
              <a:t>Multiple 12-month extension can be done back to back if necessary.</a:t>
            </a:r>
          </a:p>
        </p:txBody>
      </p:sp>
      <p:sp>
        <p:nvSpPr>
          <p:cNvPr id="6" name="Content Placeholder 2"/>
          <p:cNvSpPr txBox="1">
            <a:spLocks/>
          </p:cNvSpPr>
          <p:nvPr/>
        </p:nvSpPr>
        <p:spPr>
          <a:xfrm>
            <a:off x="8888548" y="3161057"/>
            <a:ext cx="2339625" cy="1600413"/>
          </a:xfrm>
          <a:prstGeom prst="rect">
            <a:avLst/>
          </a:prstGeom>
        </p:spPr>
        <p:txBody>
          <a:bodyPr vert="horz" lIns="91440" tIns="45720" rIns="91440" bIns="45720" rtlCol="0" anchor="t">
            <a:normAutofit fontScale="92500"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en-US" sz="1800" b="1" dirty="0" smtClean="0">
                <a:solidFill>
                  <a:srgbClr val="C00000"/>
                </a:solidFill>
              </a:rPr>
              <a:t>Extensions can not be granted when the student is not completing on time due to poor academic performance</a:t>
            </a:r>
            <a:endParaRPr lang="en-US" sz="1600" dirty="0" smtClean="0">
              <a:solidFill>
                <a:srgbClr val="C00000"/>
              </a:solidFill>
            </a:endParaRPr>
          </a:p>
        </p:txBody>
      </p:sp>
    </p:spTree>
    <p:extLst>
      <p:ext uri="{BB962C8B-B14F-4D97-AF65-F5344CB8AC3E}">
        <p14:creationId xmlns:p14="http://schemas.microsoft.com/office/powerpoint/2010/main" val="20762596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Transfers</a:t>
            </a:r>
            <a:endParaRPr lang="en-US" sz="5400" b="1" dirty="0"/>
          </a:p>
        </p:txBody>
      </p:sp>
      <p:sp>
        <p:nvSpPr>
          <p:cNvPr id="5" name="Content Placeholder 2"/>
          <p:cNvSpPr txBox="1">
            <a:spLocks/>
          </p:cNvSpPr>
          <p:nvPr/>
        </p:nvSpPr>
        <p:spPr>
          <a:xfrm>
            <a:off x="887549" y="2458888"/>
            <a:ext cx="6262894" cy="376891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800" dirty="0" smtClean="0">
                <a:solidFill>
                  <a:schemeClr val="tx1"/>
                </a:solidFill>
              </a:rPr>
              <a:t>Must be transferring from/to a DHS approved school</a:t>
            </a:r>
          </a:p>
          <a:p>
            <a:pPr lvl="1"/>
            <a:r>
              <a:rPr lang="en-US" sz="1800" dirty="0" smtClean="0">
                <a:solidFill>
                  <a:schemeClr val="tx1"/>
                </a:solidFill>
              </a:rPr>
              <a:t>Classes at the transfer-in school must begin within 5 months of completing classes at the transfer out school or ending OPT employment</a:t>
            </a:r>
          </a:p>
          <a:p>
            <a:pPr lvl="1"/>
            <a:r>
              <a:rPr lang="en-US" sz="1800" dirty="0" smtClean="0">
                <a:solidFill>
                  <a:schemeClr val="tx1"/>
                </a:solidFill>
              </a:rPr>
              <a:t>Student must be fully accepted and SEVIS release completed within the 60-day grace period</a:t>
            </a:r>
          </a:p>
          <a:p>
            <a:pPr lvl="2"/>
            <a:r>
              <a:rPr lang="en-US" sz="1600" dirty="0" smtClean="0">
                <a:solidFill>
                  <a:srgbClr val="00B050"/>
                </a:solidFill>
              </a:rPr>
              <a:t>Good practice to request documentation of admission before releasing SEVIS record</a:t>
            </a:r>
          </a:p>
          <a:p>
            <a:pPr lvl="1"/>
            <a:r>
              <a:rPr lang="en-US" sz="1800" dirty="0" smtClean="0">
                <a:solidFill>
                  <a:schemeClr val="tx1"/>
                </a:solidFill>
              </a:rPr>
              <a:t>Some schools will not assist with reinstatement application</a:t>
            </a:r>
          </a:p>
          <a:p>
            <a:pPr lvl="2"/>
            <a:r>
              <a:rPr lang="en-US" sz="1600" dirty="0" smtClean="0">
                <a:solidFill>
                  <a:srgbClr val="00B050"/>
                </a:solidFill>
              </a:rPr>
              <a:t>Check with transfer-in DSO before releasing the SEVIS record of a student who violated status.</a:t>
            </a:r>
          </a:p>
        </p:txBody>
      </p:sp>
      <p:pic>
        <p:nvPicPr>
          <p:cNvPr id="8" name="Picture 7"/>
          <p:cNvPicPr>
            <a:picLocks noChangeAspect="1"/>
          </p:cNvPicPr>
          <p:nvPr/>
        </p:nvPicPr>
        <p:blipFill>
          <a:blip r:embed="rId2"/>
          <a:stretch>
            <a:fillRect/>
          </a:stretch>
        </p:blipFill>
        <p:spPr>
          <a:xfrm>
            <a:off x="7373323" y="2743201"/>
            <a:ext cx="3992249" cy="2990334"/>
          </a:xfrm>
          <a:prstGeom prst="rect">
            <a:avLst/>
          </a:prstGeom>
        </p:spPr>
      </p:pic>
    </p:spTree>
    <p:extLst>
      <p:ext uri="{BB962C8B-B14F-4D97-AF65-F5344CB8AC3E}">
        <p14:creationId xmlns:p14="http://schemas.microsoft.com/office/powerpoint/2010/main" val="2910424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Dependents</a:t>
            </a:r>
            <a:endParaRPr lang="en-US" sz="5400" b="1" dirty="0"/>
          </a:p>
        </p:txBody>
      </p:sp>
      <p:sp>
        <p:nvSpPr>
          <p:cNvPr id="5" name="Content Placeholder 2"/>
          <p:cNvSpPr txBox="1">
            <a:spLocks/>
          </p:cNvSpPr>
          <p:nvPr/>
        </p:nvSpPr>
        <p:spPr>
          <a:xfrm>
            <a:off x="854597" y="2640120"/>
            <a:ext cx="6262894" cy="376891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600" dirty="0" smtClean="0">
                <a:solidFill>
                  <a:schemeClr val="tx1"/>
                </a:solidFill>
              </a:rPr>
              <a:t>A spouse or child (unmarried minor under age 21).</a:t>
            </a:r>
          </a:p>
          <a:p>
            <a:pPr lvl="1"/>
            <a:r>
              <a:rPr lang="en-US" sz="1600" dirty="0" smtClean="0">
                <a:solidFill>
                  <a:schemeClr val="tx1"/>
                </a:solidFill>
              </a:rPr>
              <a:t>Update financial section of F-1’s SEVIS record to show increase of expenses</a:t>
            </a:r>
          </a:p>
          <a:p>
            <a:pPr lvl="1"/>
            <a:r>
              <a:rPr lang="en-US" sz="1600" dirty="0" smtClean="0">
                <a:solidFill>
                  <a:schemeClr val="tx1"/>
                </a:solidFill>
              </a:rPr>
              <a:t>Generate new I-20 for primary</a:t>
            </a:r>
          </a:p>
          <a:p>
            <a:pPr lvl="1"/>
            <a:r>
              <a:rPr lang="en-US" sz="1600" dirty="0" smtClean="0">
                <a:solidFill>
                  <a:schemeClr val="tx1"/>
                </a:solidFill>
              </a:rPr>
              <a:t>Generate I-20(s) for dependent(s)</a:t>
            </a:r>
          </a:p>
          <a:p>
            <a:pPr lvl="1"/>
            <a:r>
              <a:rPr lang="en-US" sz="1600" dirty="0" smtClean="0">
                <a:solidFill>
                  <a:schemeClr val="tx1"/>
                </a:solidFill>
              </a:rPr>
              <a:t>School’s are not required to verify relationship (might be required for visa or change of status applications)</a:t>
            </a:r>
          </a:p>
          <a:p>
            <a:pPr lvl="1"/>
            <a:r>
              <a:rPr lang="en-US" sz="1600" dirty="0" smtClean="0">
                <a:solidFill>
                  <a:schemeClr val="tx1"/>
                </a:solidFill>
              </a:rPr>
              <a:t>Status is dependent upon principal’s status</a:t>
            </a:r>
          </a:p>
          <a:p>
            <a:pPr lvl="1"/>
            <a:r>
              <a:rPr lang="en-US" sz="1600" dirty="0" smtClean="0">
                <a:solidFill>
                  <a:schemeClr val="tx1"/>
                </a:solidFill>
              </a:rPr>
              <a:t>Dependent CANNOT accept employment or study</a:t>
            </a:r>
          </a:p>
        </p:txBody>
      </p:sp>
      <p:pic>
        <p:nvPicPr>
          <p:cNvPr id="6" name="Picture 5"/>
          <p:cNvPicPr>
            <a:picLocks noChangeAspect="1"/>
          </p:cNvPicPr>
          <p:nvPr/>
        </p:nvPicPr>
        <p:blipFill>
          <a:blip r:embed="rId2"/>
          <a:stretch>
            <a:fillRect/>
          </a:stretch>
        </p:blipFill>
        <p:spPr>
          <a:xfrm>
            <a:off x="7617554" y="2777825"/>
            <a:ext cx="3415859" cy="3161656"/>
          </a:xfrm>
          <a:prstGeom prst="rect">
            <a:avLst/>
          </a:prstGeom>
        </p:spPr>
      </p:pic>
    </p:spTree>
    <p:extLst>
      <p:ext uri="{BB962C8B-B14F-4D97-AF65-F5344CB8AC3E}">
        <p14:creationId xmlns:p14="http://schemas.microsoft.com/office/powerpoint/2010/main" val="12242482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Travel</a:t>
            </a:r>
            <a:endParaRPr lang="en-US" sz="5400" b="1" dirty="0"/>
          </a:p>
        </p:txBody>
      </p:sp>
      <p:sp>
        <p:nvSpPr>
          <p:cNvPr id="5" name="Content Placeholder 2"/>
          <p:cNvSpPr txBox="1">
            <a:spLocks/>
          </p:cNvSpPr>
          <p:nvPr/>
        </p:nvSpPr>
        <p:spPr>
          <a:xfrm>
            <a:off x="895788" y="2483602"/>
            <a:ext cx="6262894" cy="376891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600" dirty="0" smtClean="0">
                <a:solidFill>
                  <a:schemeClr val="tx1"/>
                </a:solidFill>
              </a:rPr>
              <a:t>Obtain valid travel signature (12 month validity)</a:t>
            </a:r>
          </a:p>
          <a:p>
            <a:pPr lvl="1"/>
            <a:r>
              <a:rPr lang="en-US" sz="1600" dirty="0" smtClean="0">
                <a:solidFill>
                  <a:schemeClr val="tx1"/>
                </a:solidFill>
              </a:rPr>
              <a:t>Valid Visa</a:t>
            </a:r>
          </a:p>
          <a:p>
            <a:pPr lvl="2"/>
            <a:r>
              <a:rPr lang="en-US" sz="1400" dirty="0" smtClean="0">
                <a:solidFill>
                  <a:srgbClr val="00B0F0"/>
                </a:solidFill>
              </a:rPr>
              <a:t>Except for visa waiver and automatic revalidation</a:t>
            </a:r>
          </a:p>
          <a:p>
            <a:pPr lvl="1"/>
            <a:r>
              <a:rPr lang="en-US" sz="1600" dirty="0" smtClean="0">
                <a:solidFill>
                  <a:schemeClr val="tx1"/>
                </a:solidFill>
              </a:rPr>
              <a:t>Valid Passport – 6 months validity into the future</a:t>
            </a:r>
          </a:p>
          <a:p>
            <a:pPr lvl="1"/>
            <a:r>
              <a:rPr lang="en-US" sz="1600" dirty="0" smtClean="0">
                <a:solidFill>
                  <a:schemeClr val="tx1"/>
                </a:solidFill>
              </a:rPr>
              <a:t>Students on Post-Completion OPT</a:t>
            </a:r>
          </a:p>
          <a:p>
            <a:pPr lvl="2"/>
            <a:r>
              <a:rPr lang="en-US" sz="1400" dirty="0" smtClean="0">
                <a:solidFill>
                  <a:srgbClr val="00B0F0"/>
                </a:solidFill>
              </a:rPr>
              <a:t>EAD</a:t>
            </a:r>
          </a:p>
          <a:p>
            <a:pPr lvl="2"/>
            <a:r>
              <a:rPr lang="en-US" sz="1400" dirty="0" smtClean="0">
                <a:solidFill>
                  <a:srgbClr val="00B0F0"/>
                </a:solidFill>
              </a:rPr>
              <a:t>Proof of employment (job offer letter)</a:t>
            </a:r>
          </a:p>
          <a:p>
            <a:pPr lvl="2"/>
            <a:r>
              <a:rPr lang="en-US" sz="1400" dirty="0" smtClean="0">
                <a:solidFill>
                  <a:srgbClr val="00B0F0"/>
                </a:solidFill>
              </a:rPr>
              <a:t>Travel signature (6 month validity)</a:t>
            </a:r>
          </a:p>
          <a:p>
            <a:pPr lvl="1"/>
            <a:r>
              <a:rPr lang="en-US" sz="1600" dirty="0" smtClean="0">
                <a:solidFill>
                  <a:schemeClr val="tx1"/>
                </a:solidFill>
              </a:rPr>
              <a:t>F-2 Travel</a:t>
            </a:r>
          </a:p>
        </p:txBody>
      </p:sp>
      <p:sp>
        <p:nvSpPr>
          <p:cNvPr id="6" name="Content Placeholder 2"/>
          <p:cNvSpPr txBox="1">
            <a:spLocks/>
          </p:cNvSpPr>
          <p:nvPr/>
        </p:nvSpPr>
        <p:spPr>
          <a:xfrm>
            <a:off x="5723159" y="2483602"/>
            <a:ext cx="5645057" cy="261562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600" dirty="0" smtClean="0">
                <a:solidFill>
                  <a:schemeClr val="tx1"/>
                </a:solidFill>
              </a:rPr>
              <a:t>Temporary Absence: 5 months or less</a:t>
            </a:r>
          </a:p>
          <a:p>
            <a:pPr marL="914400" lvl="2" indent="0">
              <a:buNone/>
            </a:pPr>
            <a:r>
              <a:rPr lang="en-US" sz="1400" u="sng" dirty="0" smtClean="0">
                <a:solidFill>
                  <a:srgbClr val="00B0F0"/>
                </a:solidFill>
              </a:rPr>
              <a:t>Exceptions:</a:t>
            </a:r>
          </a:p>
          <a:p>
            <a:pPr lvl="3"/>
            <a:r>
              <a:rPr lang="en-US" sz="1400" dirty="0" smtClean="0">
                <a:solidFill>
                  <a:srgbClr val="00B0F0"/>
                </a:solidFill>
              </a:rPr>
              <a:t>Enrolled for study abroad or research abroad</a:t>
            </a:r>
          </a:p>
          <a:p>
            <a:pPr lvl="3"/>
            <a:r>
              <a:rPr lang="en-US" sz="1400" dirty="0" smtClean="0">
                <a:solidFill>
                  <a:srgbClr val="00B0F0"/>
                </a:solidFill>
              </a:rPr>
              <a:t>Approved leave of absence</a:t>
            </a:r>
          </a:p>
          <a:p>
            <a:pPr lvl="1"/>
            <a:r>
              <a:rPr lang="en-US" sz="1600" dirty="0" smtClean="0">
                <a:solidFill>
                  <a:schemeClr val="tx1"/>
                </a:solidFill>
              </a:rPr>
              <a:t>Non-Temporary Absences: 5 months or more</a:t>
            </a:r>
          </a:p>
          <a:p>
            <a:pPr lvl="2"/>
            <a:r>
              <a:rPr lang="en-US" sz="1400" dirty="0" smtClean="0">
                <a:solidFill>
                  <a:srgbClr val="00B0F0"/>
                </a:solidFill>
              </a:rPr>
              <a:t>Requires a new initial I-20</a:t>
            </a:r>
          </a:p>
        </p:txBody>
      </p:sp>
      <p:pic>
        <p:nvPicPr>
          <p:cNvPr id="7" name="Picture 6"/>
          <p:cNvPicPr>
            <a:picLocks noChangeAspect="1"/>
          </p:cNvPicPr>
          <p:nvPr/>
        </p:nvPicPr>
        <p:blipFill>
          <a:blip r:embed="rId2"/>
          <a:stretch>
            <a:fillRect/>
          </a:stretch>
        </p:blipFill>
        <p:spPr>
          <a:xfrm>
            <a:off x="4588475" y="4130619"/>
            <a:ext cx="6447014" cy="2905987"/>
          </a:xfrm>
          <a:prstGeom prst="rect">
            <a:avLst/>
          </a:prstGeom>
        </p:spPr>
      </p:pic>
    </p:spTree>
    <p:extLst>
      <p:ext uri="{BB962C8B-B14F-4D97-AF65-F5344CB8AC3E}">
        <p14:creationId xmlns:p14="http://schemas.microsoft.com/office/powerpoint/2010/main" val="1937774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377900" y="0"/>
            <a:ext cx="5210816" cy="6711531"/>
          </a:xfrm>
          <a:prstGeom prst="rect">
            <a:avLst/>
          </a:prstGeom>
        </p:spPr>
      </p:pic>
      <p:cxnSp>
        <p:nvCxnSpPr>
          <p:cNvPr id="4" name="Straight Arrow Connector 3"/>
          <p:cNvCxnSpPr/>
          <p:nvPr/>
        </p:nvCxnSpPr>
        <p:spPr>
          <a:xfrm flipH="1">
            <a:off x="6351373" y="5203990"/>
            <a:ext cx="1194485" cy="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545858" y="5019324"/>
            <a:ext cx="2078331" cy="369332"/>
          </a:xfrm>
          <a:prstGeom prst="rect">
            <a:avLst/>
          </a:prstGeom>
          <a:noFill/>
          <a:ln>
            <a:solidFill>
              <a:srgbClr val="00B0F0"/>
            </a:solidFill>
          </a:ln>
        </p:spPr>
        <p:txBody>
          <a:bodyPr wrap="square" rtlCol="0">
            <a:spAutoFit/>
          </a:bodyPr>
          <a:lstStyle/>
          <a:p>
            <a:r>
              <a:rPr lang="en-US" b="1" dirty="0" smtClean="0">
                <a:solidFill>
                  <a:srgbClr val="00B0F0"/>
                </a:solidFill>
              </a:rPr>
              <a:t>Travel Signatures</a:t>
            </a:r>
            <a:endParaRPr lang="en-US" dirty="0"/>
          </a:p>
        </p:txBody>
      </p:sp>
      <p:sp>
        <p:nvSpPr>
          <p:cNvPr id="3" name="Rectangle 2"/>
          <p:cNvSpPr/>
          <p:nvPr/>
        </p:nvSpPr>
        <p:spPr>
          <a:xfrm>
            <a:off x="1377900" y="4863452"/>
            <a:ext cx="4874620" cy="1685629"/>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444429" y="1732572"/>
            <a:ext cx="3549355" cy="2129613"/>
          </a:xfrm>
          <a:prstGeom prst="rect">
            <a:avLst/>
          </a:prstGeom>
        </p:spPr>
      </p:pic>
    </p:spTree>
    <p:extLst>
      <p:ext uri="{BB962C8B-B14F-4D97-AF65-F5344CB8AC3E}">
        <p14:creationId xmlns:p14="http://schemas.microsoft.com/office/powerpoint/2010/main" val="22922601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Travel</a:t>
            </a:r>
            <a:endParaRPr lang="en-US" sz="5400" b="1" dirty="0"/>
          </a:p>
        </p:txBody>
      </p:sp>
      <p:sp>
        <p:nvSpPr>
          <p:cNvPr id="8" name="Content Placeholder 2"/>
          <p:cNvSpPr txBox="1">
            <a:spLocks/>
          </p:cNvSpPr>
          <p:nvPr/>
        </p:nvSpPr>
        <p:spPr>
          <a:xfrm>
            <a:off x="1046204" y="1992180"/>
            <a:ext cx="4112743" cy="429744"/>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Automatic Visa Revalidation</a:t>
            </a:r>
          </a:p>
        </p:txBody>
      </p:sp>
      <p:sp>
        <p:nvSpPr>
          <p:cNvPr id="9" name="Content Placeholder 2"/>
          <p:cNvSpPr txBox="1">
            <a:spLocks/>
          </p:cNvSpPr>
          <p:nvPr/>
        </p:nvSpPr>
        <p:spPr>
          <a:xfrm>
            <a:off x="893805" y="3431972"/>
            <a:ext cx="5743909" cy="2846280"/>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600" dirty="0" smtClean="0">
                <a:solidFill>
                  <a:schemeClr val="tx1"/>
                </a:solidFill>
              </a:rPr>
              <a:t>Only available when the following conditions are met:</a:t>
            </a:r>
          </a:p>
        </p:txBody>
      </p:sp>
      <p:sp>
        <p:nvSpPr>
          <p:cNvPr id="10" name="Content Placeholder 2"/>
          <p:cNvSpPr txBox="1">
            <a:spLocks/>
          </p:cNvSpPr>
          <p:nvPr/>
        </p:nvSpPr>
        <p:spPr>
          <a:xfrm>
            <a:off x="893805" y="2483495"/>
            <a:ext cx="10404389" cy="107926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600" dirty="0" smtClean="0">
                <a:solidFill>
                  <a:schemeClr val="tx1"/>
                </a:solidFill>
              </a:rPr>
              <a:t>If student travel for less than 30 days solely to Canada, Mexico, or adjacent islands in Caribbean (except Cuba)</a:t>
            </a:r>
          </a:p>
          <a:p>
            <a:pPr lvl="1"/>
            <a:r>
              <a:rPr lang="en-US" sz="1600" dirty="0" smtClean="0">
                <a:solidFill>
                  <a:schemeClr val="tx1"/>
                </a:solidFill>
              </a:rPr>
              <a:t>The expired F visas are considered to be “extended” to the date of re-entry </a:t>
            </a:r>
            <a:r>
              <a:rPr lang="en-US" sz="1400" dirty="0" smtClean="0">
                <a:solidFill>
                  <a:schemeClr val="tx1"/>
                </a:solidFill>
              </a:rPr>
              <a:t>(eliminating need to obtain new visa at U.S. consulate before reentry)</a:t>
            </a:r>
          </a:p>
        </p:txBody>
      </p:sp>
      <p:sp>
        <p:nvSpPr>
          <p:cNvPr id="11" name="Content Placeholder 2"/>
          <p:cNvSpPr txBox="1">
            <a:spLocks/>
          </p:cNvSpPr>
          <p:nvPr/>
        </p:nvSpPr>
        <p:spPr>
          <a:xfrm>
            <a:off x="4296038" y="3760254"/>
            <a:ext cx="6262894" cy="2693879"/>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1"/>
            <a:r>
              <a:rPr lang="en-US" sz="1600" dirty="0" smtClean="0">
                <a:solidFill>
                  <a:schemeClr val="tx1"/>
                </a:solidFill>
              </a:rPr>
              <a:t>F nonimmigrant is not national of one of the countries identified as supporting terrorism in DOS ( </a:t>
            </a:r>
            <a:r>
              <a:rPr lang="en-US" sz="1600" dirty="0" smtClean="0">
                <a:solidFill>
                  <a:srgbClr val="FF0000"/>
                </a:solidFill>
              </a:rPr>
              <a:t>Iran, Syria, Sudan, Cuba</a:t>
            </a:r>
            <a:r>
              <a:rPr lang="en-US" sz="1600" dirty="0" smtClean="0">
                <a:solidFill>
                  <a:schemeClr val="tx1"/>
                </a:solidFill>
              </a:rPr>
              <a:t>)</a:t>
            </a:r>
          </a:p>
          <a:p>
            <a:pPr lvl="1"/>
            <a:r>
              <a:rPr lang="en-US" sz="1600" dirty="0" smtClean="0">
                <a:solidFill>
                  <a:schemeClr val="tx1"/>
                </a:solidFill>
              </a:rPr>
              <a:t>F non immigrant satisfies the following:</a:t>
            </a:r>
          </a:p>
          <a:p>
            <a:pPr lvl="2"/>
            <a:r>
              <a:rPr lang="en-US" sz="1400" dirty="0" smtClean="0">
                <a:solidFill>
                  <a:schemeClr val="tx1"/>
                </a:solidFill>
              </a:rPr>
              <a:t>Maintained and intends to resume F status and is reentering prior to expiration of program</a:t>
            </a:r>
          </a:p>
          <a:p>
            <a:pPr lvl="2"/>
            <a:r>
              <a:rPr lang="en-US" sz="1400" dirty="0" smtClean="0">
                <a:solidFill>
                  <a:schemeClr val="tx1"/>
                </a:solidFill>
              </a:rPr>
              <a:t>Present valid I-20 with valid travel signature, possess valid passport, and unexpired I-94 </a:t>
            </a:r>
          </a:p>
          <a:p>
            <a:pPr lvl="2"/>
            <a:r>
              <a:rPr lang="en-US" sz="1400" dirty="0" smtClean="0">
                <a:solidFill>
                  <a:schemeClr val="tx1"/>
                </a:solidFill>
              </a:rPr>
              <a:t>Has not applied for a visa while abroad</a:t>
            </a:r>
          </a:p>
        </p:txBody>
      </p:sp>
      <p:pic>
        <p:nvPicPr>
          <p:cNvPr id="2" name="Picture 1"/>
          <p:cNvPicPr>
            <a:picLocks noChangeAspect="1"/>
          </p:cNvPicPr>
          <p:nvPr/>
        </p:nvPicPr>
        <p:blipFill>
          <a:blip r:embed="rId2"/>
          <a:stretch>
            <a:fillRect/>
          </a:stretch>
        </p:blipFill>
        <p:spPr>
          <a:xfrm>
            <a:off x="1718746" y="3987114"/>
            <a:ext cx="2896746" cy="1927653"/>
          </a:xfrm>
          <a:prstGeom prst="rect">
            <a:avLst/>
          </a:prstGeom>
        </p:spPr>
      </p:pic>
    </p:spTree>
    <p:extLst>
      <p:ext uri="{BB962C8B-B14F-4D97-AF65-F5344CB8AC3E}">
        <p14:creationId xmlns:p14="http://schemas.microsoft.com/office/powerpoint/2010/main" val="4166106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Topics</a:t>
            </a:r>
            <a:endParaRPr lang="en-US" sz="5400" b="1" dirty="0"/>
          </a:p>
        </p:txBody>
      </p:sp>
      <p:sp>
        <p:nvSpPr>
          <p:cNvPr id="3" name="Content Placeholder 2"/>
          <p:cNvSpPr>
            <a:spLocks noGrp="1"/>
          </p:cNvSpPr>
          <p:nvPr>
            <p:ph idx="1"/>
          </p:nvPr>
        </p:nvSpPr>
        <p:spPr>
          <a:xfrm>
            <a:off x="6798364" y="2662212"/>
            <a:ext cx="3803375" cy="3318936"/>
          </a:xfrm>
        </p:spPr>
        <p:txBody>
          <a:bodyPr/>
          <a:lstStyle/>
          <a:p>
            <a:r>
              <a:rPr lang="en-US" dirty="0" smtClean="0"/>
              <a:t>Program Extensions</a:t>
            </a:r>
          </a:p>
          <a:p>
            <a:r>
              <a:rPr lang="en-US" dirty="0" smtClean="0"/>
              <a:t>Transfers</a:t>
            </a:r>
          </a:p>
          <a:p>
            <a:r>
              <a:rPr lang="en-US" dirty="0" smtClean="0"/>
              <a:t>Dependents</a:t>
            </a:r>
          </a:p>
          <a:p>
            <a:r>
              <a:rPr lang="en-US" dirty="0" smtClean="0"/>
              <a:t>Travel</a:t>
            </a:r>
          </a:p>
          <a:p>
            <a:r>
              <a:rPr lang="en-US" dirty="0" smtClean="0"/>
              <a:t>Employment Options</a:t>
            </a:r>
          </a:p>
          <a:p>
            <a:r>
              <a:rPr lang="en-US" dirty="0" smtClean="0"/>
              <a:t>Resources/Questions</a:t>
            </a:r>
            <a:endParaRPr lang="en-US" dirty="0"/>
          </a:p>
        </p:txBody>
      </p:sp>
      <p:sp>
        <p:nvSpPr>
          <p:cNvPr id="4" name="Content Placeholder 2"/>
          <p:cNvSpPr txBox="1">
            <a:spLocks/>
          </p:cNvSpPr>
          <p:nvPr/>
        </p:nvSpPr>
        <p:spPr>
          <a:xfrm>
            <a:off x="1865244" y="2662212"/>
            <a:ext cx="4548808" cy="3318936"/>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dirty="0" smtClean="0"/>
              <a:t>DSO Terminology</a:t>
            </a:r>
          </a:p>
          <a:p>
            <a:r>
              <a:rPr lang="en-US" dirty="0" smtClean="0"/>
              <a:t>Issuing the I-20</a:t>
            </a:r>
          </a:p>
          <a:p>
            <a:r>
              <a:rPr lang="en-US" dirty="0" smtClean="0"/>
              <a:t>SEVIS Fee</a:t>
            </a:r>
          </a:p>
          <a:p>
            <a:r>
              <a:rPr lang="en-US" dirty="0" smtClean="0"/>
              <a:t>Gain/Maintain F-1 Status</a:t>
            </a:r>
          </a:p>
          <a:p>
            <a:r>
              <a:rPr lang="en-US" dirty="0" smtClean="0"/>
              <a:t>Enrollment Requirements/RCL</a:t>
            </a:r>
          </a:p>
          <a:p>
            <a:r>
              <a:rPr lang="en-US" dirty="0" smtClean="0"/>
              <a:t>SEVIS Reporting</a:t>
            </a:r>
          </a:p>
          <a:p>
            <a:r>
              <a:rPr lang="en-US" dirty="0" smtClean="0"/>
              <a:t>SEVIS Terminations</a:t>
            </a:r>
            <a:endParaRPr lang="en-US" dirty="0"/>
          </a:p>
        </p:txBody>
      </p:sp>
    </p:spTree>
    <p:extLst>
      <p:ext uri="{BB962C8B-B14F-4D97-AF65-F5344CB8AC3E}">
        <p14:creationId xmlns:p14="http://schemas.microsoft.com/office/powerpoint/2010/main" val="1275631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Employment Options</a:t>
            </a:r>
            <a:endParaRPr lang="en-US" sz="5400" b="1" dirty="0"/>
          </a:p>
        </p:txBody>
      </p:sp>
      <p:sp>
        <p:nvSpPr>
          <p:cNvPr id="5" name="Content Placeholder 2"/>
          <p:cNvSpPr txBox="1">
            <a:spLocks/>
          </p:cNvSpPr>
          <p:nvPr/>
        </p:nvSpPr>
        <p:spPr>
          <a:xfrm>
            <a:off x="1046204" y="1992180"/>
            <a:ext cx="4112743" cy="429744"/>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On Campus or DSO Authorized</a:t>
            </a:r>
          </a:p>
        </p:txBody>
      </p:sp>
      <p:sp>
        <p:nvSpPr>
          <p:cNvPr id="6" name="Content Placeholder 2"/>
          <p:cNvSpPr txBox="1">
            <a:spLocks/>
          </p:cNvSpPr>
          <p:nvPr/>
        </p:nvSpPr>
        <p:spPr>
          <a:xfrm>
            <a:off x="516924" y="2590587"/>
            <a:ext cx="5171301" cy="286286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b="1" u="sng" dirty="0" smtClean="0">
                <a:solidFill>
                  <a:srgbClr val="00B050"/>
                </a:solidFill>
              </a:rPr>
              <a:t>On Campus</a:t>
            </a:r>
          </a:p>
          <a:p>
            <a:pPr lvl="2"/>
            <a:r>
              <a:rPr lang="en-US" dirty="0" smtClean="0">
                <a:solidFill>
                  <a:schemeClr val="tx1"/>
                </a:solidFill>
              </a:rPr>
              <a:t>No special authorization is needed</a:t>
            </a:r>
          </a:p>
          <a:p>
            <a:pPr lvl="2"/>
            <a:r>
              <a:rPr lang="en-US" dirty="0" smtClean="0">
                <a:solidFill>
                  <a:schemeClr val="tx1"/>
                </a:solidFill>
              </a:rPr>
              <a:t>Students may work on campus up to 20 hours/ week while classes are in session</a:t>
            </a:r>
          </a:p>
          <a:p>
            <a:pPr lvl="2"/>
            <a:r>
              <a:rPr lang="en-US" dirty="0" smtClean="0">
                <a:solidFill>
                  <a:schemeClr val="tx1"/>
                </a:solidFill>
              </a:rPr>
              <a:t>During official breaks and over summer (if not enrolled), Full-time employment is permitted</a:t>
            </a:r>
          </a:p>
        </p:txBody>
      </p:sp>
      <p:sp>
        <p:nvSpPr>
          <p:cNvPr id="7" name="Content Placeholder 2"/>
          <p:cNvSpPr txBox="1">
            <a:spLocks/>
          </p:cNvSpPr>
          <p:nvPr/>
        </p:nvSpPr>
        <p:spPr>
          <a:xfrm>
            <a:off x="5496695" y="2590587"/>
            <a:ext cx="5399903" cy="356307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b="1" u="sng" dirty="0" smtClean="0">
                <a:solidFill>
                  <a:srgbClr val="00B050"/>
                </a:solidFill>
              </a:rPr>
              <a:t>Off Campus w/ DSO Authorization</a:t>
            </a:r>
          </a:p>
          <a:p>
            <a:pPr lvl="2"/>
            <a:r>
              <a:rPr lang="en-US" dirty="0" smtClean="0">
                <a:solidFill>
                  <a:schemeClr val="tx1"/>
                </a:solidFill>
              </a:rPr>
              <a:t>All off-campus employment requires specific authorization from DSO or USCIS</a:t>
            </a:r>
          </a:p>
          <a:p>
            <a:pPr lvl="2"/>
            <a:r>
              <a:rPr lang="en-US" dirty="0" smtClean="0">
                <a:solidFill>
                  <a:schemeClr val="tx1"/>
                </a:solidFill>
              </a:rPr>
              <a:t>Curricular Practical Training (CPT)</a:t>
            </a:r>
          </a:p>
          <a:p>
            <a:pPr lvl="3"/>
            <a:r>
              <a:rPr lang="en-US" dirty="0" smtClean="0">
                <a:solidFill>
                  <a:schemeClr val="tx1"/>
                </a:solidFill>
              </a:rPr>
              <a:t>Internship</a:t>
            </a:r>
          </a:p>
          <a:p>
            <a:pPr lvl="3"/>
            <a:r>
              <a:rPr lang="en-US" dirty="0" smtClean="0">
                <a:solidFill>
                  <a:schemeClr val="tx1"/>
                </a:solidFill>
              </a:rPr>
              <a:t>Co-op</a:t>
            </a:r>
          </a:p>
          <a:p>
            <a:pPr lvl="3"/>
            <a:r>
              <a:rPr lang="en-US" dirty="0" smtClean="0">
                <a:solidFill>
                  <a:schemeClr val="tx1"/>
                </a:solidFill>
              </a:rPr>
              <a:t>An I-20 is issued with CPT employment authorization</a:t>
            </a:r>
          </a:p>
          <a:p>
            <a:pPr lvl="3"/>
            <a:r>
              <a:rPr lang="en-US" dirty="0" smtClean="0">
                <a:solidFill>
                  <a:schemeClr val="tx1"/>
                </a:solidFill>
              </a:rPr>
              <a:t>Employment is an “integral” part of student’s program of study</a:t>
            </a:r>
          </a:p>
        </p:txBody>
      </p:sp>
      <p:pic>
        <p:nvPicPr>
          <p:cNvPr id="2" name="Picture 1"/>
          <p:cNvPicPr>
            <a:picLocks noChangeAspect="1"/>
          </p:cNvPicPr>
          <p:nvPr/>
        </p:nvPicPr>
        <p:blipFill>
          <a:blip r:embed="rId2"/>
          <a:stretch>
            <a:fillRect/>
          </a:stretch>
        </p:blipFill>
        <p:spPr>
          <a:xfrm>
            <a:off x="5158947" y="4711991"/>
            <a:ext cx="1482916" cy="1482916"/>
          </a:xfrm>
          <a:prstGeom prst="rect">
            <a:avLst/>
          </a:prstGeom>
        </p:spPr>
      </p:pic>
    </p:spTree>
    <p:extLst>
      <p:ext uri="{BB962C8B-B14F-4D97-AF65-F5344CB8AC3E}">
        <p14:creationId xmlns:p14="http://schemas.microsoft.com/office/powerpoint/2010/main" val="16058731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Employment Options</a:t>
            </a:r>
            <a:endParaRPr lang="en-US" sz="5400" b="1" dirty="0"/>
          </a:p>
        </p:txBody>
      </p:sp>
      <p:sp>
        <p:nvSpPr>
          <p:cNvPr id="5" name="Content Placeholder 2"/>
          <p:cNvSpPr txBox="1">
            <a:spLocks/>
          </p:cNvSpPr>
          <p:nvPr/>
        </p:nvSpPr>
        <p:spPr>
          <a:xfrm>
            <a:off x="510746" y="1996986"/>
            <a:ext cx="3437239" cy="429744"/>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en-US" dirty="0" smtClean="0">
                <a:solidFill>
                  <a:srgbClr val="00B0F0"/>
                </a:solidFill>
              </a:rPr>
              <a:t>USCIS Authorized</a:t>
            </a:r>
          </a:p>
        </p:txBody>
      </p:sp>
      <p:sp>
        <p:nvSpPr>
          <p:cNvPr id="6" name="Content Placeholder 2"/>
          <p:cNvSpPr txBox="1">
            <a:spLocks/>
          </p:cNvSpPr>
          <p:nvPr/>
        </p:nvSpPr>
        <p:spPr>
          <a:xfrm>
            <a:off x="574589" y="2426730"/>
            <a:ext cx="6147487" cy="3866978"/>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b="1" u="sng" dirty="0" smtClean="0">
                <a:solidFill>
                  <a:srgbClr val="00B050"/>
                </a:solidFill>
              </a:rPr>
              <a:t>Optional Practical Training (OPT)</a:t>
            </a:r>
          </a:p>
          <a:p>
            <a:pPr lvl="1"/>
            <a:r>
              <a:rPr lang="en-US" sz="1800" dirty="0" smtClean="0">
                <a:solidFill>
                  <a:schemeClr val="tx1"/>
                </a:solidFill>
              </a:rPr>
              <a:t>Related to students major-appropriate to level of study</a:t>
            </a:r>
          </a:p>
          <a:p>
            <a:pPr lvl="1"/>
            <a:r>
              <a:rPr lang="en-US" sz="1800" dirty="0" smtClean="0">
                <a:solidFill>
                  <a:schemeClr val="tx1"/>
                </a:solidFill>
              </a:rPr>
              <a:t>Pre-completion</a:t>
            </a:r>
          </a:p>
          <a:p>
            <a:pPr lvl="2"/>
            <a:r>
              <a:rPr lang="en-US" sz="1600" dirty="0" smtClean="0">
                <a:solidFill>
                  <a:srgbClr val="00B0F0"/>
                </a:solidFill>
              </a:rPr>
              <a:t>20 hours/week or full-time during breaks</a:t>
            </a:r>
          </a:p>
          <a:p>
            <a:pPr lvl="2"/>
            <a:r>
              <a:rPr lang="en-US" sz="1600" dirty="0" smtClean="0">
                <a:solidFill>
                  <a:srgbClr val="00B0F0"/>
                </a:solidFill>
              </a:rPr>
              <a:t>May require multiple applications and fees</a:t>
            </a:r>
          </a:p>
          <a:p>
            <a:pPr lvl="1"/>
            <a:r>
              <a:rPr lang="en-US" sz="1800" dirty="0" smtClean="0">
                <a:solidFill>
                  <a:schemeClr val="tx1"/>
                </a:solidFill>
              </a:rPr>
              <a:t>Post completion </a:t>
            </a:r>
          </a:p>
          <a:p>
            <a:pPr lvl="2"/>
            <a:r>
              <a:rPr lang="en-US" sz="1400" dirty="0" smtClean="0">
                <a:solidFill>
                  <a:srgbClr val="00B0F0"/>
                </a:solidFill>
              </a:rPr>
              <a:t>At least 20 hours/ week, paid or volunteer</a:t>
            </a:r>
          </a:p>
          <a:p>
            <a:pPr lvl="2"/>
            <a:r>
              <a:rPr lang="en-US" sz="1400" u="sng" dirty="0" smtClean="0">
                <a:solidFill>
                  <a:srgbClr val="00B0F0"/>
                </a:solidFill>
              </a:rPr>
              <a:t>Cap Gap OPT extension </a:t>
            </a:r>
            <a:r>
              <a:rPr lang="en-US" sz="1400" dirty="0" smtClean="0">
                <a:solidFill>
                  <a:srgbClr val="00B0F0"/>
                </a:solidFill>
              </a:rPr>
              <a:t>–H1B filed before OPT EAD expires – documented with new I-20</a:t>
            </a:r>
          </a:p>
          <a:p>
            <a:pPr lvl="2"/>
            <a:r>
              <a:rPr lang="en-US" sz="1400" u="sng" dirty="0" smtClean="0">
                <a:solidFill>
                  <a:srgbClr val="00B0F0"/>
                </a:solidFill>
              </a:rPr>
              <a:t>STEM extension </a:t>
            </a:r>
            <a:r>
              <a:rPr lang="en-US" sz="1400" dirty="0" smtClean="0">
                <a:solidFill>
                  <a:srgbClr val="00B0F0"/>
                </a:solidFill>
              </a:rPr>
              <a:t>– specific majors, new application required</a:t>
            </a:r>
          </a:p>
        </p:txBody>
      </p:sp>
      <p:sp>
        <p:nvSpPr>
          <p:cNvPr id="7" name="Content Placeholder 2"/>
          <p:cNvSpPr txBox="1">
            <a:spLocks/>
          </p:cNvSpPr>
          <p:nvPr/>
        </p:nvSpPr>
        <p:spPr>
          <a:xfrm>
            <a:off x="6649995" y="2500870"/>
            <a:ext cx="4246603" cy="168395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b="1" u="sng" dirty="0" smtClean="0">
                <a:solidFill>
                  <a:srgbClr val="00B050"/>
                </a:solidFill>
              </a:rPr>
              <a:t>Severe Economic Hardship</a:t>
            </a:r>
          </a:p>
          <a:p>
            <a:pPr lvl="1"/>
            <a:r>
              <a:rPr lang="en-US" sz="1800" dirty="0" smtClean="0">
                <a:solidFill>
                  <a:schemeClr val="tx1"/>
                </a:solidFill>
              </a:rPr>
              <a:t>Unforeseen Circumstances</a:t>
            </a:r>
          </a:p>
          <a:p>
            <a:pPr lvl="1"/>
            <a:r>
              <a:rPr lang="en-US" sz="1800" dirty="0" smtClean="0">
                <a:solidFill>
                  <a:schemeClr val="tx1"/>
                </a:solidFill>
              </a:rPr>
              <a:t>Due to no fault of the student</a:t>
            </a:r>
          </a:p>
        </p:txBody>
      </p:sp>
      <p:pic>
        <p:nvPicPr>
          <p:cNvPr id="2" name="Picture 1"/>
          <p:cNvPicPr>
            <a:picLocks noChangeAspect="1"/>
          </p:cNvPicPr>
          <p:nvPr/>
        </p:nvPicPr>
        <p:blipFill>
          <a:blip r:embed="rId2"/>
          <a:stretch>
            <a:fillRect/>
          </a:stretch>
        </p:blipFill>
        <p:spPr>
          <a:xfrm>
            <a:off x="7737774" y="3897913"/>
            <a:ext cx="2230010" cy="2230010"/>
          </a:xfrm>
          <a:prstGeom prst="rect">
            <a:avLst/>
          </a:prstGeom>
        </p:spPr>
      </p:pic>
    </p:spTree>
    <p:extLst>
      <p:ext uri="{BB962C8B-B14F-4D97-AF65-F5344CB8AC3E}">
        <p14:creationId xmlns:p14="http://schemas.microsoft.com/office/powerpoint/2010/main" val="21945166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Resources/Questions</a:t>
            </a:r>
            <a:endParaRPr lang="en-US" sz="5400" b="1" dirty="0"/>
          </a:p>
        </p:txBody>
      </p:sp>
      <p:sp>
        <p:nvSpPr>
          <p:cNvPr id="5" name="Content Placeholder 2"/>
          <p:cNvSpPr txBox="1">
            <a:spLocks/>
          </p:cNvSpPr>
          <p:nvPr/>
        </p:nvSpPr>
        <p:spPr>
          <a:xfrm>
            <a:off x="574589" y="2426730"/>
            <a:ext cx="7506730" cy="2829011"/>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b="1" dirty="0" smtClean="0">
                <a:solidFill>
                  <a:schemeClr val="tx1"/>
                </a:solidFill>
              </a:rPr>
              <a:t>NAFSA: </a:t>
            </a:r>
            <a:r>
              <a:rPr lang="en-US" b="1" dirty="0" smtClean="0">
                <a:solidFill>
                  <a:schemeClr val="tx1"/>
                </a:solidFill>
                <a:hlinkClick r:id="rId2"/>
              </a:rPr>
              <a:t>www.nafsa.org</a:t>
            </a:r>
            <a:endParaRPr lang="en-US" b="1" dirty="0">
              <a:solidFill>
                <a:schemeClr val="tx1"/>
              </a:solidFill>
            </a:endParaRPr>
          </a:p>
          <a:p>
            <a:pPr marL="457200" lvl="1" indent="0">
              <a:buNone/>
            </a:pPr>
            <a:r>
              <a:rPr lang="en-US" b="1" dirty="0" smtClean="0">
                <a:solidFill>
                  <a:schemeClr val="tx1"/>
                </a:solidFill>
              </a:rPr>
              <a:t>GAIE: </a:t>
            </a:r>
            <a:r>
              <a:rPr lang="en-US" b="1" dirty="0" smtClean="0">
                <a:solidFill>
                  <a:schemeClr val="tx1"/>
                </a:solidFill>
                <a:hlinkClick r:id="rId3"/>
              </a:rPr>
              <a:t>http://gaieinfo.blogspot.com/</a:t>
            </a:r>
            <a:endParaRPr lang="en-US" b="1" dirty="0" smtClean="0">
              <a:solidFill>
                <a:schemeClr val="tx1"/>
              </a:solidFill>
            </a:endParaRPr>
          </a:p>
          <a:p>
            <a:pPr marL="457200" lvl="1" indent="0">
              <a:buNone/>
            </a:pPr>
            <a:r>
              <a:rPr lang="en-US" b="1" dirty="0" smtClean="0">
                <a:solidFill>
                  <a:schemeClr val="tx1"/>
                </a:solidFill>
              </a:rPr>
              <a:t>ICE SEVIS pages: </a:t>
            </a:r>
            <a:r>
              <a:rPr lang="en-US" b="1" dirty="0" smtClean="0">
                <a:solidFill>
                  <a:schemeClr val="tx1"/>
                </a:solidFill>
                <a:hlinkClick r:id="rId4"/>
              </a:rPr>
              <a:t>www.ice.gov/sevis</a:t>
            </a:r>
            <a:endParaRPr lang="en-US" b="1" dirty="0" smtClean="0">
              <a:solidFill>
                <a:schemeClr val="tx1"/>
              </a:solidFill>
            </a:endParaRPr>
          </a:p>
          <a:p>
            <a:pPr marL="457200" lvl="1" indent="0">
              <a:buNone/>
            </a:pPr>
            <a:r>
              <a:rPr lang="en-US" b="1" dirty="0" smtClean="0">
                <a:solidFill>
                  <a:schemeClr val="tx1"/>
                </a:solidFill>
              </a:rPr>
              <a:t>Travel information: </a:t>
            </a:r>
            <a:r>
              <a:rPr lang="en-US" b="1" dirty="0" smtClean="0">
                <a:solidFill>
                  <a:schemeClr val="tx1"/>
                </a:solidFill>
                <a:hlinkClick r:id="rId5"/>
              </a:rPr>
              <a:t>http://www.ice.gov/sevis/travel/faq_f.htm</a:t>
            </a:r>
            <a:endParaRPr lang="en-US" b="1" dirty="0" smtClean="0">
              <a:solidFill>
                <a:schemeClr val="tx1"/>
              </a:solidFill>
            </a:endParaRPr>
          </a:p>
          <a:p>
            <a:pPr marL="457200" lvl="1" indent="0">
              <a:buNone/>
            </a:pPr>
            <a:r>
              <a:rPr lang="en-US" b="1" dirty="0" smtClean="0">
                <a:solidFill>
                  <a:schemeClr val="tx1"/>
                </a:solidFill>
              </a:rPr>
              <a:t>Study in the States (DHS): </a:t>
            </a:r>
            <a:r>
              <a:rPr lang="en-US" b="1" dirty="0" smtClean="0">
                <a:solidFill>
                  <a:schemeClr val="tx1"/>
                </a:solidFill>
                <a:hlinkClick r:id="rId6"/>
              </a:rPr>
              <a:t>http://studyinthestates.dhs.gov</a:t>
            </a:r>
            <a:endParaRPr lang="en-US" b="1" dirty="0" smtClean="0">
              <a:solidFill>
                <a:schemeClr val="tx1"/>
              </a:solidFill>
            </a:endParaRPr>
          </a:p>
          <a:p>
            <a:pPr marL="457200" lvl="1" indent="0">
              <a:buNone/>
            </a:pPr>
            <a:r>
              <a:rPr lang="en-US" b="1" dirty="0" smtClean="0">
                <a:solidFill>
                  <a:schemeClr val="tx1"/>
                </a:solidFill>
              </a:rPr>
              <a:t>Custom and Boarder Protection (CBP): </a:t>
            </a:r>
            <a:r>
              <a:rPr lang="en-US" b="1" dirty="0" smtClean="0">
                <a:solidFill>
                  <a:schemeClr val="tx1"/>
                </a:solidFill>
                <a:hlinkClick r:id="rId7"/>
              </a:rPr>
              <a:t>www.cbp.gov</a:t>
            </a:r>
            <a:r>
              <a:rPr lang="en-US" b="1" dirty="0" smtClean="0">
                <a:solidFill>
                  <a:schemeClr val="tx1"/>
                </a:solidFill>
              </a:rPr>
              <a:t> </a:t>
            </a:r>
          </a:p>
          <a:p>
            <a:pPr marL="457200" lvl="1" indent="0">
              <a:buNone/>
            </a:pPr>
            <a:endParaRPr lang="en-US" b="1" dirty="0" smtClean="0">
              <a:solidFill>
                <a:schemeClr val="tx1"/>
              </a:solidFill>
            </a:endParaRPr>
          </a:p>
          <a:p>
            <a:pPr marL="457200" lvl="1" indent="0">
              <a:buNone/>
            </a:pPr>
            <a:endParaRPr lang="en-US" sz="1400" dirty="0">
              <a:solidFill>
                <a:srgbClr val="00B0F0"/>
              </a:solidFill>
            </a:endParaRPr>
          </a:p>
        </p:txBody>
      </p:sp>
      <p:sp>
        <p:nvSpPr>
          <p:cNvPr id="6" name="Content Placeholder 2"/>
          <p:cNvSpPr txBox="1">
            <a:spLocks/>
          </p:cNvSpPr>
          <p:nvPr/>
        </p:nvSpPr>
        <p:spPr>
          <a:xfrm>
            <a:off x="574589" y="5544064"/>
            <a:ext cx="10783329" cy="942545"/>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457200" lvl="1" indent="0">
              <a:buNone/>
            </a:pPr>
            <a:r>
              <a:rPr lang="en-US" sz="2400" b="1" dirty="0" smtClean="0">
                <a:solidFill>
                  <a:schemeClr val="tx1"/>
                </a:solidFill>
              </a:rPr>
              <a:t>Charlie Hammons </a:t>
            </a:r>
            <a:r>
              <a:rPr lang="en-US" sz="2400" dirty="0" smtClean="0">
                <a:solidFill>
                  <a:srgbClr val="00B0F0"/>
                </a:solidFill>
              </a:rPr>
              <a:t>Charlie.Hammons@oie.gatech.edu		</a:t>
            </a:r>
          </a:p>
        </p:txBody>
      </p:sp>
      <p:pic>
        <p:nvPicPr>
          <p:cNvPr id="2" name="Picture 1"/>
          <p:cNvPicPr>
            <a:picLocks noChangeAspect="1"/>
          </p:cNvPicPr>
          <p:nvPr/>
        </p:nvPicPr>
        <p:blipFill>
          <a:blip r:embed="rId8"/>
          <a:stretch>
            <a:fillRect/>
          </a:stretch>
        </p:blipFill>
        <p:spPr>
          <a:xfrm>
            <a:off x="8352524" y="2574322"/>
            <a:ext cx="2735606" cy="2735606"/>
          </a:xfrm>
          <a:prstGeom prst="rect">
            <a:avLst/>
          </a:prstGeom>
        </p:spPr>
      </p:pic>
    </p:spTree>
    <p:extLst>
      <p:ext uri="{BB962C8B-B14F-4D97-AF65-F5344CB8AC3E}">
        <p14:creationId xmlns:p14="http://schemas.microsoft.com/office/powerpoint/2010/main" val="593462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786" y="915871"/>
            <a:ext cx="9601196" cy="1303867"/>
          </a:xfrm>
        </p:spPr>
        <p:txBody>
          <a:bodyPr>
            <a:normAutofit/>
          </a:bodyPr>
          <a:lstStyle/>
          <a:p>
            <a:r>
              <a:rPr lang="en-US" sz="5400" b="1" dirty="0" smtClean="0"/>
              <a:t>DSO Terminology</a:t>
            </a:r>
            <a:endParaRPr lang="en-US" sz="5400" b="1" dirty="0"/>
          </a:p>
        </p:txBody>
      </p:sp>
      <p:sp>
        <p:nvSpPr>
          <p:cNvPr id="4" name="Content Placeholder 2"/>
          <p:cNvSpPr txBox="1">
            <a:spLocks/>
          </p:cNvSpPr>
          <p:nvPr/>
        </p:nvSpPr>
        <p:spPr>
          <a:xfrm>
            <a:off x="1341785" y="2541465"/>
            <a:ext cx="4939745" cy="360532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b="1" dirty="0" smtClean="0">
                <a:solidFill>
                  <a:srgbClr val="00B0F0"/>
                </a:solidFill>
              </a:rPr>
              <a:t>DHS</a:t>
            </a:r>
            <a:r>
              <a:rPr lang="en-US" dirty="0" smtClean="0"/>
              <a:t> – </a:t>
            </a:r>
            <a:r>
              <a:rPr lang="en-US" sz="2200" dirty="0" smtClean="0"/>
              <a:t>Department of Homeland Security</a:t>
            </a:r>
          </a:p>
          <a:p>
            <a:r>
              <a:rPr lang="en-US" b="1" dirty="0" smtClean="0">
                <a:solidFill>
                  <a:srgbClr val="00B0F0"/>
                </a:solidFill>
              </a:rPr>
              <a:t>CBP</a:t>
            </a:r>
            <a:r>
              <a:rPr lang="en-US" dirty="0" smtClean="0"/>
              <a:t> – </a:t>
            </a:r>
            <a:r>
              <a:rPr lang="en-US" sz="2200" dirty="0" smtClean="0"/>
              <a:t>Customs and Border Protection (Port of Entry and Departure</a:t>
            </a:r>
            <a:r>
              <a:rPr lang="en-US" dirty="0" smtClean="0"/>
              <a:t>)</a:t>
            </a:r>
          </a:p>
          <a:p>
            <a:r>
              <a:rPr lang="en-US" b="1" dirty="0" smtClean="0">
                <a:solidFill>
                  <a:srgbClr val="00B0F0"/>
                </a:solidFill>
              </a:rPr>
              <a:t>ICE</a:t>
            </a:r>
            <a:r>
              <a:rPr lang="en-US" dirty="0" smtClean="0"/>
              <a:t> – </a:t>
            </a:r>
            <a:r>
              <a:rPr lang="en-US" sz="2200" dirty="0" smtClean="0"/>
              <a:t>Immigration &amp; Custom Enforcement </a:t>
            </a:r>
            <a:r>
              <a:rPr lang="en-US" sz="2200" dirty="0" smtClean="0">
                <a:solidFill>
                  <a:srgbClr val="C00000"/>
                </a:solidFill>
              </a:rPr>
              <a:t>(SEVIS &amp; investigations)</a:t>
            </a:r>
          </a:p>
          <a:p>
            <a:r>
              <a:rPr lang="en-US" b="1" dirty="0" smtClean="0">
                <a:solidFill>
                  <a:srgbClr val="00B0F0"/>
                </a:solidFill>
              </a:rPr>
              <a:t>USCIS</a:t>
            </a:r>
            <a:r>
              <a:rPr lang="en-US" sz="2100" dirty="0" smtClean="0"/>
              <a:t> - </a:t>
            </a:r>
            <a:r>
              <a:rPr lang="en-US" sz="2200" dirty="0" smtClean="0"/>
              <a:t>Citizenship &amp; Immigration Services (benefit assessment)</a:t>
            </a:r>
          </a:p>
          <a:p>
            <a:endParaRPr lang="en-US" sz="2100" dirty="0"/>
          </a:p>
        </p:txBody>
      </p:sp>
      <p:sp>
        <p:nvSpPr>
          <p:cNvPr id="9" name="Content Placeholder 2"/>
          <p:cNvSpPr txBox="1">
            <a:spLocks/>
          </p:cNvSpPr>
          <p:nvPr/>
        </p:nvSpPr>
        <p:spPr>
          <a:xfrm>
            <a:off x="6397490" y="2541465"/>
            <a:ext cx="4866858" cy="344851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42900" indent="-342900">
              <a:buClr>
                <a:schemeClr val="accent1">
                  <a:lumMod val="75000"/>
                </a:schemeClr>
              </a:buClr>
              <a:buFont typeface="Arial" panose="020B0604020202020204" pitchFamily="34" charset="0"/>
              <a:buChar char="•"/>
            </a:pPr>
            <a:r>
              <a:rPr lang="en-US" sz="2000" b="1" dirty="0">
                <a:solidFill>
                  <a:srgbClr val="00B0F0"/>
                </a:solidFill>
              </a:rPr>
              <a:t>P/DSO</a:t>
            </a:r>
            <a:r>
              <a:rPr lang="en-US" sz="2000" dirty="0"/>
              <a:t> </a:t>
            </a:r>
            <a:r>
              <a:rPr lang="en-US" sz="2100" dirty="0"/>
              <a:t>– </a:t>
            </a:r>
            <a:r>
              <a:rPr lang="en-US" sz="2200" dirty="0"/>
              <a:t>Primary/Designated School Official</a:t>
            </a:r>
          </a:p>
          <a:p>
            <a:pPr marL="342900" indent="-342900">
              <a:buClr>
                <a:schemeClr val="accent1">
                  <a:lumMod val="75000"/>
                </a:schemeClr>
              </a:buClr>
              <a:buFont typeface="Arial" panose="020B0604020202020204" pitchFamily="34" charset="0"/>
              <a:buChar char="•"/>
            </a:pPr>
            <a:r>
              <a:rPr lang="en-US" sz="2200" b="1" dirty="0" smtClean="0">
                <a:solidFill>
                  <a:srgbClr val="00B0F0"/>
                </a:solidFill>
              </a:rPr>
              <a:t>D/S</a:t>
            </a:r>
            <a:r>
              <a:rPr lang="en-US" sz="2000" dirty="0" smtClean="0"/>
              <a:t> </a:t>
            </a:r>
            <a:r>
              <a:rPr lang="en-US" sz="2000" dirty="0"/>
              <a:t>– Duration of Status</a:t>
            </a:r>
          </a:p>
          <a:p>
            <a:pPr marL="342900" indent="-342900">
              <a:buClr>
                <a:schemeClr val="accent1">
                  <a:lumMod val="75000"/>
                </a:schemeClr>
              </a:buClr>
              <a:buFont typeface="Arial" panose="020B0604020202020204" pitchFamily="34" charset="0"/>
              <a:buChar char="•"/>
            </a:pPr>
            <a:r>
              <a:rPr lang="en-US" sz="2200" b="1" dirty="0" smtClean="0">
                <a:solidFill>
                  <a:srgbClr val="00B0F0"/>
                </a:solidFill>
              </a:rPr>
              <a:t>F-1</a:t>
            </a:r>
            <a:r>
              <a:rPr lang="en-US" sz="2000" dirty="0" smtClean="0"/>
              <a:t> </a:t>
            </a:r>
            <a:r>
              <a:rPr lang="en-US" sz="2000" dirty="0"/>
              <a:t>– The status associated with a degree seeking student issued an I-20</a:t>
            </a:r>
          </a:p>
          <a:p>
            <a:pPr marL="342900" indent="-342900">
              <a:buClr>
                <a:schemeClr val="accent1">
                  <a:lumMod val="75000"/>
                </a:schemeClr>
              </a:buClr>
              <a:buFont typeface="Arial" panose="020B0604020202020204" pitchFamily="34" charset="0"/>
              <a:buChar char="•"/>
            </a:pPr>
            <a:r>
              <a:rPr lang="en-US" sz="2200" b="1" dirty="0" smtClean="0">
                <a:solidFill>
                  <a:srgbClr val="00B0F0"/>
                </a:solidFill>
              </a:rPr>
              <a:t>SEVIS</a:t>
            </a:r>
            <a:r>
              <a:rPr lang="en-US" sz="2000" dirty="0" smtClean="0"/>
              <a:t> – Student &amp; Exchange Visitor Information System</a:t>
            </a:r>
            <a:endParaRPr lang="en-US" sz="2000" dirty="0"/>
          </a:p>
          <a:p>
            <a:endParaRPr lang="en-US" sz="2100" dirty="0"/>
          </a:p>
        </p:txBody>
      </p:sp>
    </p:spTree>
    <p:extLst>
      <p:ext uri="{BB962C8B-B14F-4D97-AF65-F5344CB8AC3E}">
        <p14:creationId xmlns:p14="http://schemas.microsoft.com/office/powerpoint/2010/main" val="2500200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r="52530"/>
          <a:stretch/>
        </p:blipFill>
        <p:spPr>
          <a:xfrm>
            <a:off x="7167503" y="2497296"/>
            <a:ext cx="2323110" cy="2240549"/>
          </a:xfrm>
          <a:prstGeom prst="rect">
            <a:avLst/>
          </a:prstGeom>
        </p:spPr>
      </p:pic>
      <p:pic>
        <p:nvPicPr>
          <p:cNvPr id="7" name="Picture 6"/>
          <p:cNvPicPr>
            <a:picLocks noChangeAspect="1"/>
          </p:cNvPicPr>
          <p:nvPr/>
        </p:nvPicPr>
        <p:blipFill>
          <a:blip r:embed="rId3"/>
          <a:stretch>
            <a:fillRect/>
          </a:stretch>
        </p:blipFill>
        <p:spPr>
          <a:xfrm>
            <a:off x="9384596" y="3964432"/>
            <a:ext cx="2176301" cy="2176301"/>
          </a:xfrm>
          <a:prstGeom prst="rect">
            <a:avLst/>
          </a:prstGeom>
        </p:spPr>
      </p:pic>
      <p:sp>
        <p:nvSpPr>
          <p:cNvPr id="4" name="Content Placeholder 2"/>
          <p:cNvSpPr txBox="1">
            <a:spLocks/>
          </p:cNvSpPr>
          <p:nvPr/>
        </p:nvSpPr>
        <p:spPr>
          <a:xfrm>
            <a:off x="1812237" y="2497296"/>
            <a:ext cx="5874023" cy="3466182"/>
          </a:xfrm>
          <a:prstGeom prst="rect">
            <a:avLst/>
          </a:prstGeom>
        </p:spPr>
        <p:txBody>
          <a:bodyPr vert="horz" lIns="91440" tIns="45720" rIns="91440" bIns="45720" rtlCol="0" anchor="t">
            <a:normAutofit lnSpcReduction="10000"/>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600" b="1" dirty="0" smtClean="0">
                <a:solidFill>
                  <a:srgbClr val="00B0F0"/>
                </a:solidFill>
              </a:rPr>
              <a:t>I-17</a:t>
            </a:r>
            <a:r>
              <a:rPr lang="en-US" dirty="0" smtClean="0"/>
              <a:t> </a:t>
            </a:r>
            <a:r>
              <a:rPr lang="en-US" sz="2200" dirty="0" smtClean="0"/>
              <a:t>– SEVIS application for school</a:t>
            </a:r>
          </a:p>
          <a:p>
            <a:r>
              <a:rPr lang="en-US" b="1" dirty="0">
                <a:solidFill>
                  <a:srgbClr val="00B0F0"/>
                </a:solidFill>
              </a:rPr>
              <a:t>I-94 </a:t>
            </a:r>
            <a:r>
              <a:rPr lang="en-US" dirty="0"/>
              <a:t>– Arrival/Departure record verifying status</a:t>
            </a:r>
          </a:p>
          <a:p>
            <a:r>
              <a:rPr lang="en-US" sz="2600" b="1" dirty="0" smtClean="0">
                <a:solidFill>
                  <a:srgbClr val="00B0F0"/>
                </a:solidFill>
              </a:rPr>
              <a:t>I-20</a:t>
            </a:r>
            <a:r>
              <a:rPr lang="en-US" dirty="0" smtClean="0"/>
              <a:t> </a:t>
            </a:r>
            <a:r>
              <a:rPr lang="en-US" sz="2200" dirty="0" smtClean="0"/>
              <a:t>– Certificate of Eligibility</a:t>
            </a:r>
          </a:p>
          <a:p>
            <a:r>
              <a:rPr lang="en-US" sz="2600" b="1" dirty="0" smtClean="0">
                <a:solidFill>
                  <a:srgbClr val="00B0F0"/>
                </a:solidFill>
              </a:rPr>
              <a:t>I-515</a:t>
            </a:r>
            <a:r>
              <a:rPr lang="en-US" dirty="0" smtClean="0"/>
              <a:t> </a:t>
            </a:r>
            <a:r>
              <a:rPr lang="en-US" sz="2200" dirty="0" smtClean="0"/>
              <a:t>– Deferred inspection</a:t>
            </a:r>
          </a:p>
          <a:p>
            <a:r>
              <a:rPr lang="en-US" sz="2600" b="1" dirty="0" smtClean="0">
                <a:solidFill>
                  <a:srgbClr val="00B0F0"/>
                </a:solidFill>
              </a:rPr>
              <a:t>I-539</a:t>
            </a:r>
            <a:r>
              <a:rPr lang="en-US" dirty="0" smtClean="0"/>
              <a:t> </a:t>
            </a:r>
            <a:r>
              <a:rPr lang="en-US" sz="2200" dirty="0" smtClean="0"/>
              <a:t>– Change of status, Reinstatement</a:t>
            </a:r>
          </a:p>
          <a:p>
            <a:r>
              <a:rPr lang="en-US" sz="2600" b="1" dirty="0" smtClean="0">
                <a:solidFill>
                  <a:srgbClr val="00B0F0"/>
                </a:solidFill>
              </a:rPr>
              <a:t>I-765</a:t>
            </a:r>
            <a:r>
              <a:rPr lang="en-US" dirty="0" smtClean="0"/>
              <a:t> </a:t>
            </a:r>
            <a:r>
              <a:rPr lang="en-US" sz="2200" dirty="0" smtClean="0"/>
              <a:t>– Employment</a:t>
            </a:r>
          </a:p>
        </p:txBody>
      </p:sp>
      <p:sp>
        <p:nvSpPr>
          <p:cNvPr id="5" name="Title 1"/>
          <p:cNvSpPr txBox="1">
            <a:spLocks/>
          </p:cNvSpPr>
          <p:nvPr/>
        </p:nvSpPr>
        <p:spPr>
          <a:xfrm>
            <a:off x="1169508" y="878691"/>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5400" b="1" dirty="0" smtClean="0"/>
              <a:t>DSO Terminology</a:t>
            </a:r>
            <a:endParaRPr lang="en-US" sz="5400" b="1" dirty="0"/>
          </a:p>
        </p:txBody>
      </p:sp>
    </p:spTree>
    <p:extLst>
      <p:ext uri="{BB962C8B-B14F-4D97-AF65-F5344CB8AC3E}">
        <p14:creationId xmlns:p14="http://schemas.microsoft.com/office/powerpoint/2010/main" val="342100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I- 20 Issuance</a:t>
            </a:r>
            <a:endParaRPr lang="en-US" sz="5400" b="1" dirty="0"/>
          </a:p>
        </p:txBody>
      </p:sp>
      <p:sp>
        <p:nvSpPr>
          <p:cNvPr id="3" name="Content Placeholder 2"/>
          <p:cNvSpPr>
            <a:spLocks noGrp="1"/>
          </p:cNvSpPr>
          <p:nvPr>
            <p:ph idx="1"/>
          </p:nvPr>
        </p:nvSpPr>
        <p:spPr>
          <a:xfrm>
            <a:off x="1295401" y="2556932"/>
            <a:ext cx="9601196" cy="2293364"/>
          </a:xfrm>
        </p:spPr>
        <p:txBody>
          <a:bodyPr/>
          <a:lstStyle/>
          <a:p>
            <a:pPr marL="0" indent="0">
              <a:buNone/>
            </a:pPr>
            <a:r>
              <a:rPr lang="en-US" b="1" dirty="0" smtClean="0">
                <a:solidFill>
                  <a:srgbClr val="00B0F0"/>
                </a:solidFill>
              </a:rPr>
              <a:t>From the student:</a:t>
            </a:r>
          </a:p>
          <a:p>
            <a:pPr lvl="1"/>
            <a:r>
              <a:rPr lang="en-US" dirty="0" smtClean="0"/>
              <a:t>Written/Signed Application</a:t>
            </a:r>
          </a:p>
          <a:p>
            <a:pPr lvl="1"/>
            <a:r>
              <a:rPr lang="en-US" dirty="0" smtClean="0"/>
              <a:t>Academic Records that meets Admission Standards</a:t>
            </a:r>
          </a:p>
          <a:p>
            <a:pPr lvl="1"/>
            <a:r>
              <a:rPr lang="en-US" dirty="0" smtClean="0"/>
              <a:t>Proof of language proficiency</a:t>
            </a:r>
          </a:p>
          <a:p>
            <a:pPr lvl="1"/>
            <a:r>
              <a:rPr lang="en-US" dirty="0" smtClean="0"/>
              <a:t>Financial certification (at least 1 year of educational &amp; living expenses)</a:t>
            </a:r>
          </a:p>
        </p:txBody>
      </p:sp>
      <p:sp>
        <p:nvSpPr>
          <p:cNvPr id="4" name="TextBox 3"/>
          <p:cNvSpPr txBox="1"/>
          <p:nvPr/>
        </p:nvSpPr>
        <p:spPr>
          <a:xfrm>
            <a:off x="7848597" y="2052134"/>
            <a:ext cx="3048000" cy="461665"/>
          </a:xfrm>
          <a:prstGeom prst="rect">
            <a:avLst/>
          </a:prstGeom>
          <a:noFill/>
        </p:spPr>
        <p:txBody>
          <a:bodyPr wrap="square" rtlCol="0">
            <a:spAutoFit/>
          </a:bodyPr>
          <a:lstStyle/>
          <a:p>
            <a:r>
              <a:rPr lang="en-US" sz="2400" b="1" dirty="0">
                <a:solidFill>
                  <a:srgbClr val="00B0F0"/>
                </a:solidFill>
              </a:rPr>
              <a:t>8 C.F.R. § </a:t>
            </a:r>
            <a:r>
              <a:rPr lang="en-US" sz="2400" b="1" dirty="0">
                <a:solidFill>
                  <a:srgbClr val="00B0F0"/>
                </a:solidFill>
                <a:hlinkClick r:id="rId2"/>
              </a:rPr>
              <a:t>214.3(k</a:t>
            </a:r>
            <a:r>
              <a:rPr lang="en-US" sz="2400" b="1" dirty="0" smtClean="0">
                <a:solidFill>
                  <a:srgbClr val="00B0F0"/>
                </a:solidFill>
                <a:hlinkClick r:id="rId2"/>
              </a:rPr>
              <a:t>)</a:t>
            </a:r>
            <a:endParaRPr lang="en-US" sz="2400" b="1" dirty="0">
              <a:solidFill>
                <a:srgbClr val="00B0F0"/>
              </a:solidFill>
            </a:endParaRPr>
          </a:p>
        </p:txBody>
      </p:sp>
      <p:sp>
        <p:nvSpPr>
          <p:cNvPr id="5" name="Content Placeholder 2"/>
          <p:cNvSpPr txBox="1">
            <a:spLocks/>
          </p:cNvSpPr>
          <p:nvPr/>
        </p:nvSpPr>
        <p:spPr>
          <a:xfrm>
            <a:off x="1295401" y="4850296"/>
            <a:ext cx="8630476" cy="169627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en-US" b="1" dirty="0" smtClean="0">
                <a:solidFill>
                  <a:srgbClr val="00B0F0"/>
                </a:solidFill>
              </a:rPr>
              <a:t>From the P/DSO:</a:t>
            </a:r>
          </a:p>
          <a:p>
            <a:pPr lvl="1"/>
            <a:r>
              <a:rPr lang="en-US" dirty="0" smtClean="0"/>
              <a:t>Student is accepted for enrollment in a full course of study</a:t>
            </a:r>
          </a:p>
          <a:p>
            <a:pPr lvl="1"/>
            <a:r>
              <a:rPr lang="en-US" dirty="0" smtClean="0"/>
              <a:t>Must issue form within the U.S.</a:t>
            </a:r>
          </a:p>
          <a:p>
            <a:pPr lvl="1"/>
            <a:endParaRPr lang="en-US" sz="1700" dirty="0" smtClean="0"/>
          </a:p>
        </p:txBody>
      </p:sp>
      <p:pic>
        <p:nvPicPr>
          <p:cNvPr id="7" name="Picture 6"/>
          <p:cNvPicPr>
            <a:picLocks noChangeAspect="1"/>
          </p:cNvPicPr>
          <p:nvPr/>
        </p:nvPicPr>
        <p:blipFill>
          <a:blip r:embed="rId3"/>
          <a:stretch>
            <a:fillRect/>
          </a:stretch>
        </p:blipFill>
        <p:spPr>
          <a:xfrm>
            <a:off x="8303496" y="2556932"/>
            <a:ext cx="2593101" cy="1760406"/>
          </a:xfrm>
          <a:prstGeom prst="rect">
            <a:avLst/>
          </a:prstGeom>
        </p:spPr>
      </p:pic>
      <p:pic>
        <p:nvPicPr>
          <p:cNvPr id="9" name="Picture 8"/>
          <p:cNvPicPr>
            <a:picLocks noChangeAspect="1"/>
          </p:cNvPicPr>
          <p:nvPr/>
        </p:nvPicPr>
        <p:blipFill>
          <a:blip r:embed="rId4"/>
          <a:stretch>
            <a:fillRect/>
          </a:stretch>
        </p:blipFill>
        <p:spPr>
          <a:xfrm>
            <a:off x="9372597" y="4360471"/>
            <a:ext cx="1793654" cy="1653602"/>
          </a:xfrm>
          <a:prstGeom prst="rect">
            <a:avLst/>
          </a:prstGeom>
        </p:spPr>
      </p:pic>
    </p:spTree>
    <p:extLst>
      <p:ext uri="{BB962C8B-B14F-4D97-AF65-F5344CB8AC3E}">
        <p14:creationId xmlns:p14="http://schemas.microsoft.com/office/powerpoint/2010/main" val="232362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8180"/>
            <a:ext cx="5208104" cy="6876180"/>
          </a:xfrm>
          <a:prstGeom prst="rect">
            <a:avLst/>
          </a:prstGeom>
        </p:spPr>
      </p:pic>
      <p:sp>
        <p:nvSpPr>
          <p:cNvPr id="6" name="Rectangle 5"/>
          <p:cNvSpPr/>
          <p:nvPr/>
        </p:nvSpPr>
        <p:spPr>
          <a:xfrm>
            <a:off x="33262" y="2853388"/>
            <a:ext cx="2782957" cy="27829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2" idx="1"/>
          </p:cNvCxnSpPr>
          <p:nvPr/>
        </p:nvCxnSpPr>
        <p:spPr>
          <a:xfrm flipH="1">
            <a:off x="2816219" y="2410235"/>
            <a:ext cx="3325335" cy="51974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41554" y="2087069"/>
            <a:ext cx="5197768" cy="646331"/>
          </a:xfrm>
          <a:prstGeom prst="rect">
            <a:avLst/>
          </a:prstGeom>
          <a:noFill/>
          <a:ln>
            <a:solidFill>
              <a:srgbClr val="00B0F0"/>
            </a:solidFill>
          </a:ln>
        </p:spPr>
        <p:txBody>
          <a:bodyPr wrap="square" rtlCol="0">
            <a:spAutoFit/>
          </a:bodyPr>
          <a:lstStyle/>
          <a:p>
            <a:r>
              <a:rPr lang="en-US" b="1" dirty="0" smtClean="0">
                <a:solidFill>
                  <a:srgbClr val="00B0F0"/>
                </a:solidFill>
              </a:rPr>
              <a:t>#4: </a:t>
            </a:r>
            <a:r>
              <a:rPr lang="en-US" dirty="0" smtClean="0"/>
              <a:t>Level of education the student is pursuing or will pursue in the U.S.</a:t>
            </a:r>
            <a:endParaRPr lang="en-US" dirty="0"/>
          </a:p>
        </p:txBody>
      </p:sp>
      <p:sp>
        <p:nvSpPr>
          <p:cNvPr id="14" name="Rectangle 13"/>
          <p:cNvSpPr/>
          <p:nvPr/>
        </p:nvSpPr>
        <p:spPr>
          <a:xfrm>
            <a:off x="33263" y="3141614"/>
            <a:ext cx="2683434" cy="48948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flipH="1">
            <a:off x="2716697" y="3229250"/>
            <a:ext cx="3424857" cy="190660"/>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140617" y="2972241"/>
            <a:ext cx="5197768" cy="1754326"/>
          </a:xfrm>
          <a:prstGeom prst="rect">
            <a:avLst/>
          </a:prstGeom>
          <a:noFill/>
          <a:ln>
            <a:solidFill>
              <a:srgbClr val="7030A0"/>
            </a:solidFill>
          </a:ln>
        </p:spPr>
        <p:txBody>
          <a:bodyPr wrap="square" rtlCol="0">
            <a:spAutoFit/>
          </a:bodyPr>
          <a:lstStyle/>
          <a:p>
            <a:r>
              <a:rPr lang="en-US" b="1" dirty="0" smtClean="0">
                <a:solidFill>
                  <a:srgbClr val="7030A0"/>
                </a:solidFill>
              </a:rPr>
              <a:t>#5: </a:t>
            </a:r>
            <a:r>
              <a:rPr lang="en-US" dirty="0" smtClean="0"/>
              <a:t>The student named above has been accepted for a full course of study at this school, </a:t>
            </a:r>
            <a:r>
              <a:rPr lang="en-US" b="1" dirty="0" smtClean="0">
                <a:solidFill>
                  <a:srgbClr val="7030A0"/>
                </a:solidFill>
              </a:rPr>
              <a:t>majoring </a:t>
            </a:r>
            <a:r>
              <a:rPr lang="en-US" b="1" dirty="0" smtClean="0"/>
              <a:t>in:___________.  </a:t>
            </a:r>
            <a:r>
              <a:rPr lang="en-US" dirty="0" smtClean="0"/>
              <a:t>The student is expected to </a:t>
            </a:r>
            <a:r>
              <a:rPr lang="en-US" b="1" dirty="0" smtClean="0">
                <a:solidFill>
                  <a:srgbClr val="7030A0"/>
                </a:solidFill>
              </a:rPr>
              <a:t>report</a:t>
            </a:r>
            <a:r>
              <a:rPr lang="en-US" dirty="0" smtClean="0"/>
              <a:t> to the school no later than</a:t>
            </a:r>
            <a:r>
              <a:rPr lang="en-US" b="1" u="sng" dirty="0" smtClean="0"/>
              <a:t>: (date)   </a:t>
            </a:r>
            <a:r>
              <a:rPr lang="en-US" dirty="0" smtClean="0"/>
              <a:t>and </a:t>
            </a:r>
            <a:r>
              <a:rPr lang="en-US" b="1" dirty="0" smtClean="0">
                <a:solidFill>
                  <a:srgbClr val="7030A0"/>
                </a:solidFill>
              </a:rPr>
              <a:t>complete studies </a:t>
            </a:r>
            <a:r>
              <a:rPr lang="en-US" b="1" dirty="0" smtClean="0"/>
              <a:t>no later than</a:t>
            </a:r>
            <a:r>
              <a:rPr lang="en-US" b="1" u="sng" dirty="0" smtClean="0"/>
              <a:t>:  (date)   . </a:t>
            </a:r>
            <a:r>
              <a:rPr lang="en-US" dirty="0" smtClean="0"/>
              <a:t>The </a:t>
            </a:r>
            <a:r>
              <a:rPr lang="en-US" b="1" dirty="0" smtClean="0">
                <a:solidFill>
                  <a:srgbClr val="7030A0"/>
                </a:solidFill>
              </a:rPr>
              <a:t>normal length of study</a:t>
            </a:r>
            <a:r>
              <a:rPr lang="en-US" dirty="0" smtClean="0"/>
              <a:t> is : ______ months.</a:t>
            </a:r>
            <a:endParaRPr lang="en-US" dirty="0"/>
          </a:p>
        </p:txBody>
      </p:sp>
      <p:sp>
        <p:nvSpPr>
          <p:cNvPr id="19" name="Rectangle 18"/>
          <p:cNvSpPr/>
          <p:nvPr/>
        </p:nvSpPr>
        <p:spPr>
          <a:xfrm>
            <a:off x="4299575" y="404949"/>
            <a:ext cx="908530" cy="45539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Elbow Connector 23"/>
          <p:cNvCxnSpPr/>
          <p:nvPr/>
        </p:nvCxnSpPr>
        <p:spPr>
          <a:xfrm rot="10800000">
            <a:off x="5208105" y="833716"/>
            <a:ext cx="914400" cy="829846"/>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22505" y="1478896"/>
            <a:ext cx="5197768" cy="369332"/>
          </a:xfrm>
          <a:prstGeom prst="rect">
            <a:avLst/>
          </a:prstGeom>
          <a:noFill/>
          <a:ln>
            <a:solidFill>
              <a:srgbClr val="C00000"/>
            </a:solidFill>
          </a:ln>
        </p:spPr>
        <p:txBody>
          <a:bodyPr wrap="square" rtlCol="0">
            <a:spAutoFit/>
          </a:bodyPr>
          <a:lstStyle/>
          <a:p>
            <a:pPr algn="ctr"/>
            <a:r>
              <a:rPr lang="en-US" dirty="0" smtClean="0"/>
              <a:t>SEVIS number</a:t>
            </a:r>
            <a:endParaRPr lang="en-US" dirty="0"/>
          </a:p>
        </p:txBody>
      </p:sp>
      <p:sp>
        <p:nvSpPr>
          <p:cNvPr id="35" name="Rectangle 34"/>
          <p:cNvSpPr/>
          <p:nvPr/>
        </p:nvSpPr>
        <p:spPr>
          <a:xfrm>
            <a:off x="83023" y="3919808"/>
            <a:ext cx="2633674" cy="71750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873684" y="3131684"/>
            <a:ext cx="2207767" cy="933784"/>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lbow Connector 36"/>
          <p:cNvCxnSpPr/>
          <p:nvPr/>
        </p:nvCxnSpPr>
        <p:spPr>
          <a:xfrm rot="10800000">
            <a:off x="5069631" y="3886367"/>
            <a:ext cx="1474861" cy="1443573"/>
          </a:xfrm>
          <a:prstGeom prst="bentConnector3">
            <a:avLst>
              <a:gd name="adj1" fmla="val 50000"/>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flipV="1">
            <a:off x="2716698" y="4506175"/>
            <a:ext cx="3090363" cy="2186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6560511" y="5032327"/>
            <a:ext cx="4794830" cy="646331"/>
          </a:xfrm>
          <a:prstGeom prst="rect">
            <a:avLst/>
          </a:prstGeom>
          <a:noFill/>
          <a:ln>
            <a:solidFill>
              <a:srgbClr val="00B050"/>
            </a:solidFill>
          </a:ln>
        </p:spPr>
        <p:txBody>
          <a:bodyPr wrap="square" rtlCol="0">
            <a:spAutoFit/>
          </a:bodyPr>
          <a:lstStyle/>
          <a:p>
            <a:r>
              <a:rPr lang="en-US" b="1" dirty="0" smtClean="0">
                <a:solidFill>
                  <a:srgbClr val="00B050"/>
                </a:solidFill>
              </a:rPr>
              <a:t>#7</a:t>
            </a:r>
            <a:r>
              <a:rPr lang="en-US" dirty="0" smtClean="0"/>
              <a:t>: Required funding information</a:t>
            </a:r>
          </a:p>
          <a:p>
            <a:r>
              <a:rPr lang="en-US" b="1" dirty="0" smtClean="0">
                <a:solidFill>
                  <a:srgbClr val="00B050"/>
                </a:solidFill>
              </a:rPr>
              <a:t>#8</a:t>
            </a:r>
            <a:r>
              <a:rPr lang="en-US" dirty="0" smtClean="0"/>
              <a:t>: Student’s funding information</a:t>
            </a:r>
          </a:p>
        </p:txBody>
      </p:sp>
    </p:spTree>
    <p:extLst>
      <p:ext uri="{BB962C8B-B14F-4D97-AF65-F5344CB8AC3E}">
        <p14:creationId xmlns:p14="http://schemas.microsoft.com/office/powerpoint/2010/main" val="870041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SEVIS (I-901)Fee</a:t>
            </a:r>
            <a:endParaRPr lang="en-US" sz="5400" b="1" dirty="0"/>
          </a:p>
        </p:txBody>
      </p:sp>
      <p:sp>
        <p:nvSpPr>
          <p:cNvPr id="6" name="Content Placeholder 2"/>
          <p:cNvSpPr>
            <a:spLocks noGrp="1"/>
          </p:cNvSpPr>
          <p:nvPr>
            <p:ph idx="1"/>
          </p:nvPr>
        </p:nvSpPr>
        <p:spPr>
          <a:xfrm>
            <a:off x="1295401" y="2556932"/>
            <a:ext cx="9601196" cy="3138474"/>
          </a:xfrm>
        </p:spPr>
        <p:txBody>
          <a:bodyPr>
            <a:normAutofit fontScale="92500" lnSpcReduction="20000"/>
          </a:bodyPr>
          <a:lstStyle/>
          <a:p>
            <a:pPr marL="0" indent="0">
              <a:buNone/>
            </a:pPr>
            <a:r>
              <a:rPr lang="en-US" dirty="0" smtClean="0">
                <a:solidFill>
                  <a:srgbClr val="00B0F0"/>
                </a:solidFill>
              </a:rPr>
              <a:t>Purpose of the SEVIS fee:</a:t>
            </a:r>
          </a:p>
          <a:p>
            <a:pPr marL="742950" lvl="2"/>
            <a:r>
              <a:rPr lang="en-US" dirty="0"/>
              <a:t>The SEVIS fee is mandated by Congress to support the program office and the automated system that keeps track of students and exchange visitors and ensures that they maintain their status while in the U.S</a:t>
            </a:r>
            <a:r>
              <a:rPr lang="en-US" dirty="0" smtClean="0"/>
              <a:t>.</a:t>
            </a:r>
          </a:p>
          <a:p>
            <a:pPr marL="0" indent="0">
              <a:buNone/>
            </a:pPr>
            <a:r>
              <a:rPr lang="en-US" dirty="0" smtClean="0">
                <a:solidFill>
                  <a:srgbClr val="00B0F0"/>
                </a:solidFill>
              </a:rPr>
              <a:t>The fee is used to:</a:t>
            </a:r>
          </a:p>
          <a:p>
            <a:pPr lvl="1"/>
            <a:r>
              <a:rPr lang="en-US" dirty="0" smtClean="0"/>
              <a:t>Maintain and update SEVIS</a:t>
            </a:r>
          </a:p>
          <a:p>
            <a:pPr lvl="1"/>
            <a:r>
              <a:rPr lang="en-US" dirty="0" smtClean="0"/>
              <a:t>Hire and train SEVIS Liaison Officers</a:t>
            </a:r>
          </a:p>
          <a:p>
            <a:pPr lvl="1"/>
            <a:r>
              <a:rPr lang="en-US" dirty="0" smtClean="0"/>
              <a:t>Staff and manage the SEVP office</a:t>
            </a:r>
          </a:p>
          <a:p>
            <a:pPr lvl="1"/>
            <a:r>
              <a:rPr lang="en-US" dirty="0" smtClean="0"/>
              <a:t>Maintain enforcement oversight </a:t>
            </a:r>
          </a:p>
        </p:txBody>
      </p:sp>
      <p:pic>
        <p:nvPicPr>
          <p:cNvPr id="2" name="Picture 1"/>
          <p:cNvPicPr>
            <a:picLocks noChangeAspect="1"/>
          </p:cNvPicPr>
          <p:nvPr/>
        </p:nvPicPr>
        <p:blipFill>
          <a:blip r:embed="rId2"/>
          <a:stretch>
            <a:fillRect/>
          </a:stretch>
        </p:blipFill>
        <p:spPr>
          <a:xfrm>
            <a:off x="7370319" y="3787193"/>
            <a:ext cx="2036240" cy="1908213"/>
          </a:xfrm>
          <a:prstGeom prst="rect">
            <a:avLst/>
          </a:prstGeom>
        </p:spPr>
      </p:pic>
    </p:spTree>
    <p:extLst>
      <p:ext uri="{BB962C8B-B14F-4D97-AF65-F5344CB8AC3E}">
        <p14:creationId xmlns:p14="http://schemas.microsoft.com/office/powerpoint/2010/main" val="14934751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95402" y="982132"/>
            <a:ext cx="9601196" cy="1303867"/>
          </a:xfrm>
        </p:spPr>
        <p:txBody>
          <a:bodyPr>
            <a:normAutofit/>
          </a:bodyPr>
          <a:lstStyle/>
          <a:p>
            <a:r>
              <a:rPr lang="en-US" sz="5400" b="1" dirty="0" smtClean="0"/>
              <a:t>SEVIS (I-901)Fee</a:t>
            </a:r>
            <a:endParaRPr lang="en-US" sz="5400" b="1" dirty="0"/>
          </a:p>
        </p:txBody>
      </p:sp>
      <p:sp>
        <p:nvSpPr>
          <p:cNvPr id="6" name="Content Placeholder 2"/>
          <p:cNvSpPr>
            <a:spLocks noGrp="1"/>
          </p:cNvSpPr>
          <p:nvPr>
            <p:ph idx="1"/>
          </p:nvPr>
        </p:nvSpPr>
        <p:spPr>
          <a:xfrm>
            <a:off x="952800" y="2534898"/>
            <a:ext cx="10350505" cy="3318936"/>
          </a:xfrm>
        </p:spPr>
        <p:txBody>
          <a:bodyPr>
            <a:normAutofit fontScale="85000" lnSpcReduction="10000"/>
          </a:bodyPr>
          <a:lstStyle/>
          <a:p>
            <a:pPr marL="0" indent="0">
              <a:buNone/>
            </a:pPr>
            <a:r>
              <a:rPr lang="en-US" dirty="0" smtClean="0">
                <a:solidFill>
                  <a:srgbClr val="00B0F0"/>
                </a:solidFill>
              </a:rPr>
              <a:t>Who needs to pay?</a:t>
            </a:r>
          </a:p>
          <a:p>
            <a:pPr lvl="1"/>
            <a:r>
              <a:rPr lang="en-US" dirty="0"/>
              <a:t>All prospective </a:t>
            </a:r>
            <a:r>
              <a:rPr lang="en-US" dirty="0" smtClean="0"/>
              <a:t>F-1 students needing </a:t>
            </a:r>
            <a:r>
              <a:rPr lang="en-US" dirty="0"/>
              <a:t>admission at </a:t>
            </a:r>
            <a:r>
              <a:rPr lang="en-US" dirty="0" smtClean="0">
                <a:solidFill>
                  <a:schemeClr val="tx1"/>
                </a:solidFill>
              </a:rPr>
              <a:t>a</a:t>
            </a:r>
            <a:r>
              <a:rPr lang="en-US" dirty="0" smtClean="0"/>
              <a:t> U.S</a:t>
            </a:r>
            <a:r>
              <a:rPr lang="en-US" dirty="0"/>
              <a:t>. </a:t>
            </a:r>
            <a:r>
              <a:rPr lang="en-US" dirty="0" smtClean="0"/>
              <a:t>POE</a:t>
            </a:r>
          </a:p>
          <a:p>
            <a:pPr lvl="1"/>
            <a:r>
              <a:rPr lang="en-US" dirty="0" smtClean="0">
                <a:solidFill>
                  <a:schemeClr val="tx1"/>
                </a:solidFill>
              </a:rPr>
              <a:t>Any nonimmigrant in the U.S. applying for a change of nonimmigrant status to F-1 status</a:t>
            </a:r>
          </a:p>
          <a:p>
            <a:pPr lvl="1"/>
            <a:r>
              <a:rPr lang="en-US" dirty="0" smtClean="0"/>
              <a:t>An F-1 applying for reinstatement </a:t>
            </a:r>
          </a:p>
          <a:p>
            <a:pPr lvl="1"/>
            <a:r>
              <a:rPr lang="en-US" dirty="0" smtClean="0"/>
              <a:t>An F-1 student who has been absent from U.S. for more than 5 months and wishes to re-enter </a:t>
            </a:r>
            <a:r>
              <a:rPr lang="en-US" dirty="0" smtClean="0">
                <a:solidFill>
                  <a:schemeClr val="tx1"/>
                </a:solidFill>
              </a:rPr>
              <a:t>in F-1 visa status.</a:t>
            </a:r>
          </a:p>
          <a:p>
            <a:pPr marL="0" indent="0">
              <a:buNone/>
            </a:pPr>
            <a:r>
              <a:rPr lang="en-US" dirty="0">
                <a:solidFill>
                  <a:srgbClr val="00B0F0"/>
                </a:solidFill>
              </a:rPr>
              <a:t>Who </a:t>
            </a:r>
            <a:r>
              <a:rPr lang="en-US" dirty="0" smtClean="0">
                <a:solidFill>
                  <a:srgbClr val="00B0F0"/>
                </a:solidFill>
              </a:rPr>
              <a:t>does not need </a:t>
            </a:r>
            <a:r>
              <a:rPr lang="en-US" dirty="0">
                <a:solidFill>
                  <a:srgbClr val="00B0F0"/>
                </a:solidFill>
              </a:rPr>
              <a:t>to pay</a:t>
            </a:r>
            <a:r>
              <a:rPr lang="en-US" dirty="0" smtClean="0">
                <a:solidFill>
                  <a:srgbClr val="00B0F0"/>
                </a:solidFill>
              </a:rPr>
              <a:t>?</a:t>
            </a:r>
          </a:p>
          <a:p>
            <a:pPr lvl="1"/>
            <a:r>
              <a:rPr lang="en-US" dirty="0" smtClean="0"/>
              <a:t>A dependent of an F-1 student who will be applying for an F-2</a:t>
            </a:r>
            <a:r>
              <a:rPr lang="en-US" strike="sngStrike" dirty="0" smtClean="0">
                <a:solidFill>
                  <a:srgbClr val="C00000"/>
                </a:solidFill>
              </a:rPr>
              <a:t> </a:t>
            </a:r>
            <a:r>
              <a:rPr lang="en-US" dirty="0" smtClean="0"/>
              <a:t>visa </a:t>
            </a:r>
          </a:p>
          <a:p>
            <a:pPr lvl="1"/>
            <a:r>
              <a:rPr lang="en-US" dirty="0" smtClean="0">
                <a:solidFill>
                  <a:schemeClr val="tx1"/>
                </a:solidFill>
              </a:rPr>
              <a:t>Any F-1 student with continuous F-1 status even when applying for a new visa or transferring schools.</a:t>
            </a:r>
          </a:p>
        </p:txBody>
      </p:sp>
    </p:spTree>
    <p:extLst>
      <p:ext uri="{BB962C8B-B14F-4D97-AF65-F5344CB8AC3E}">
        <p14:creationId xmlns:p14="http://schemas.microsoft.com/office/powerpoint/2010/main" val="32107833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29714</TotalTime>
  <Words>1996</Words>
  <Application>Microsoft Office PowerPoint</Application>
  <PresentationFormat>Widescreen</PresentationFormat>
  <Paragraphs>270</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Black</vt:lpstr>
      <vt:lpstr>Garamond</vt:lpstr>
      <vt:lpstr>Wingdings</vt:lpstr>
      <vt:lpstr>Organic</vt:lpstr>
      <vt:lpstr>F-1 for Beginners</vt:lpstr>
      <vt:lpstr>Presented by:</vt:lpstr>
      <vt:lpstr>Topics</vt:lpstr>
      <vt:lpstr>DSO Terminology</vt:lpstr>
      <vt:lpstr>PowerPoint Presentation</vt:lpstr>
      <vt:lpstr>I- 20 Issuance</vt:lpstr>
      <vt:lpstr>PowerPoint Presentation</vt:lpstr>
      <vt:lpstr>SEVIS (I-901)Fee</vt:lpstr>
      <vt:lpstr>SEVIS (I-901)Fee</vt:lpstr>
      <vt:lpstr>SEVIS (I-901)Fee</vt:lpstr>
      <vt:lpstr>Gain/Maintain F-1 Status </vt:lpstr>
      <vt:lpstr>Gain/Maintain F-1 Status</vt:lpstr>
      <vt:lpstr>Gain/Maintain F-1 Status</vt:lpstr>
      <vt:lpstr>PowerPoint Presentation</vt:lpstr>
      <vt:lpstr>Gain/Maintain F-1 Status</vt:lpstr>
      <vt:lpstr>Maintaing F-1 Status</vt:lpstr>
      <vt:lpstr>Enrollment Requirements/RCL</vt:lpstr>
      <vt:lpstr>Enrollment Requirements/RCL</vt:lpstr>
      <vt:lpstr>Enrollment Requirements/RCL</vt:lpstr>
      <vt:lpstr>Enrollment Requirements/RCL</vt:lpstr>
      <vt:lpstr>SEVIS Reporting</vt:lpstr>
      <vt:lpstr>SEVIS Reporting</vt:lpstr>
      <vt:lpstr>SEVIS Terminations</vt:lpstr>
      <vt:lpstr>Program Extensions</vt:lpstr>
      <vt:lpstr>Transfers</vt:lpstr>
      <vt:lpstr>Dependents</vt:lpstr>
      <vt:lpstr>Travel</vt:lpstr>
      <vt:lpstr>PowerPoint Presentation</vt:lpstr>
      <vt:lpstr>Travel</vt:lpstr>
      <vt:lpstr>Employment Options</vt:lpstr>
      <vt:lpstr>Employment Options</vt:lpstr>
      <vt:lpstr>Resources/Questions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F-1 for Beginners</dc:title>
  <dc:creator>Tran Nguyen</dc:creator>
  <cp:lastModifiedBy>William Smith</cp:lastModifiedBy>
  <cp:revision>101</cp:revision>
  <dcterms:created xsi:type="dcterms:W3CDTF">2014-01-31T15:57:40Z</dcterms:created>
  <dcterms:modified xsi:type="dcterms:W3CDTF">2015-02-13T15:50:54Z</dcterms:modified>
</cp:coreProperties>
</file>