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75" r:id="rId5"/>
    <p:sldId id="277" r:id="rId6"/>
    <p:sldId id="276" r:id="rId7"/>
    <p:sldId id="278" r:id="rId8"/>
    <p:sldId id="280" r:id="rId9"/>
    <p:sldId id="279" r:id="rId10"/>
    <p:sldId id="28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4660"/>
  </p:normalViewPr>
  <p:slideViewPr>
    <p:cSldViewPr>
      <p:cViewPr varScale="1">
        <p:scale>
          <a:sx n="73" d="100"/>
          <a:sy n="73" d="100"/>
        </p:scale>
        <p:origin x="60" y="1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7/29/2014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7/29/2014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7/29/2014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Programs/Brazil-Scientific-Mobility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recker_jl@mercer.edu" TargetMode="External"/><Relationship Id="rId2" Type="http://schemas.openxmlformats.org/officeDocument/2006/relationships/hyperlink" Target="mailto:eric.spears@gcsu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mailto:rtatum@brenea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745" y="2835513"/>
            <a:ext cx="7848600" cy="53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Bilateralism, Admissions, &amp; Academics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3812" y="3656347"/>
            <a:ext cx="7848600" cy="1161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6600"/>
                </a:solidFill>
              </a:rPr>
              <a:t>Eric Spears</a:t>
            </a:r>
            <a:r>
              <a:rPr lang="en-US" sz="1600" dirty="0" smtClean="0">
                <a:solidFill>
                  <a:srgbClr val="006600"/>
                </a:solidFill>
              </a:rPr>
              <a:t>, Georgia College </a:t>
            </a:r>
          </a:p>
          <a:p>
            <a:endParaRPr lang="en-US" sz="1600" b="1" dirty="0">
              <a:solidFill>
                <a:srgbClr val="006600"/>
              </a:solidFill>
            </a:endParaRPr>
          </a:p>
          <a:p>
            <a:r>
              <a:rPr lang="en-US" sz="1600" b="1" dirty="0" smtClean="0">
                <a:solidFill>
                  <a:srgbClr val="006600"/>
                </a:solidFill>
              </a:rPr>
              <a:t>Julie </a:t>
            </a:r>
            <a:r>
              <a:rPr lang="en-US" sz="1600" b="1" dirty="0" err="1" smtClean="0">
                <a:solidFill>
                  <a:srgbClr val="006600"/>
                </a:solidFill>
              </a:rPr>
              <a:t>Strecker</a:t>
            </a:r>
            <a:r>
              <a:rPr lang="en-US" sz="1600" dirty="0" smtClean="0">
                <a:solidFill>
                  <a:srgbClr val="006600"/>
                </a:solidFill>
              </a:rPr>
              <a:t>, Mercer University</a:t>
            </a:r>
          </a:p>
          <a:p>
            <a:endParaRPr lang="en-US" sz="1600" b="1" dirty="0" smtClean="0">
              <a:solidFill>
                <a:srgbClr val="006600"/>
              </a:solidFill>
            </a:endParaRPr>
          </a:p>
          <a:p>
            <a:r>
              <a:rPr lang="en-US" sz="1600" b="1" dirty="0" smtClean="0">
                <a:solidFill>
                  <a:srgbClr val="006600"/>
                </a:solidFill>
              </a:rPr>
              <a:t>Ray </a:t>
            </a:r>
            <a:r>
              <a:rPr lang="en-US" sz="1600" b="1" dirty="0">
                <a:solidFill>
                  <a:srgbClr val="006600"/>
                </a:solidFill>
              </a:rPr>
              <a:t>Tatum</a:t>
            </a:r>
            <a:r>
              <a:rPr lang="en-US" sz="1600" dirty="0">
                <a:solidFill>
                  <a:srgbClr val="006600"/>
                </a:solidFill>
              </a:rPr>
              <a:t>, </a:t>
            </a:r>
            <a:r>
              <a:rPr lang="en-US" sz="1600" dirty="0" err="1">
                <a:solidFill>
                  <a:srgbClr val="006600"/>
                </a:solidFill>
              </a:rPr>
              <a:t>Brenau</a:t>
            </a:r>
            <a:r>
              <a:rPr lang="en-US" sz="1600" dirty="0">
                <a:solidFill>
                  <a:srgbClr val="006600"/>
                </a:solidFill>
              </a:rPr>
              <a:t> University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5359910"/>
            <a:ext cx="902491" cy="853560"/>
          </a:xfrm>
          <a:prstGeom prst="rect">
            <a:avLst/>
          </a:prstGeom>
        </p:spPr>
      </p:pic>
      <p:pic>
        <p:nvPicPr>
          <p:cNvPr id="1030" name="Picture 6" descr="http://w2.campusexplorer.com/media/560x420/Brenau-University-C3AC82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5105317"/>
            <a:ext cx="1857334" cy="139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REBQQERMWFhQVFhcaGRgWFRYbIBkaIBwZGBcWFxYYHCghGBomIhoYITEiJSksLi4uGB81ODcsNygtLy0BCgoKDg0OGhAQGzIlICUuNzM1Kzc2NzY3LjQ0Ny8yNDc3Lyw0LCw3LC8rNiwsLCwsKywsKywrLDQsLCw4LCs0LP/AABEIAMUBAAMBIgACEQEDEQH/xAAcAAACAwEBAQEAAAAAAAAAAAAABgQFBwMBAgj/xABOEAABAgMEBAkGCgcHBQEAAAABAgMABBEFBhIhEzFBUQcWIjI1YXSUsxRUcXKB0iNCUlWRkpWhstMINkNic3WCFRckM7HC0SWiweHwg//EABoBAQADAQEBAAAAAAAAAAAAAAADBQYEAQL/xAAuEQABAwEFBwIHAQAAAAAAAAAAAQIDBAURM1JxFBUhMaHR4RJBIjRRYYGxwRP/2gAMAwEAAhEDEQA/ANKvfehyTdlWGJUzLsyXQlIdS3zEhRzUCNRJzI5vXEDjRanzGvv0tBe/pmxfXnfAitv1fGel7RTJSQlqGWDxL6XTnpFIIBQrqTs35x8ucjU9TuR9MYr1RrU4llxotT5jX36Wg40Wp8xr79LQq8c7a3Wd9WZ96DjnbW6zvqzPvRz7bBmQ6dhqMg1caLU+Y19+loONFqfMa+/S0K3HO2t1nfVmfejzjnbW6zvqzPvQ22DMg2GoyjVxotT5jX36Wg40Wp8xr79LQrcc7a3Wd9WZ96POOdtbrO+rM+9DbYMyDYajKNXGi1PmNffpaDjRanzGvv0tCrxztrdZ31Zn3o94521us76sz70NtgzINhqMo08aLU+Y19+lotro3m8tS8hxosTEu4UPMKUFFB1oViAAUlQzBGWRpXWc8ev3bLaS4puQWlHKKEJmApQGZCSVUrSv/uLq27QQgy15ZKq2VISibSnWpgmmMpH7RpVa+gioAiaOZknFi3kMsL4uD0uNJgjmw8laErQQpKgFJIzBBFQQdxEdIkIgggggAggggAggj4edShJWohKUgkkmgAGZJOwQBR3vvKJFDQQ0X333A2ywlQSXFfGOIg4UpGZUchlWlaxUcaLU+Y19+loiXWcE0+/eCaOBhCFolAuo0cumukmCDqU5Q7K4RTMEQvo4QrUmKvSzcmhhZJaS+l7HgryVLwKpUjPLfEckrI0vetxJHE+RbmJeNfGi1PmNffpaDjRanzGvv0tCtxztrdZ31Zn3o84521us76sz70Q7bBmQn2GoyjVxotT5jX36Wg40Wp8xr79LQq8c7a3Wd9WZ96DjnbW6zvqzPvQ22DMg2GoyjVxotT5jX36Wg40Wp8xr79LQq8c7a3Wd9WZ96PeOdtbrO+rM+9DbYMyDYajKNPGi1PmNffpaDjRanzGvv0tCrxztrdZ31Zn3oOOdtbrO+rM+9DbYMyDYajKNXGi1PmNffpaJ90L0OTjs0w/KmWdli0FJLqXOekqGaQBqAORPO6oXrj3wn5i0fI5wS2Ey63QWEug1C0IAJWrrOzdFldDpm2vXkvAjoY9Hp6m8jmexzHK1ycQvf0zYvrzvgQr39/WBP8uT46oaL39M2L6874EK9/en0/y4eOqIKzAdodNDjt1OEEEEZY1QQQQQAQQQi27exwrUhhWBCSRjyqqmsgnmp+/r2R0U9O+d1zTnqKlkDb3Du64EgqUQANZJAA9piE1bUupWFLyCTq5Qz9B1GM1edccTpFqWtNecoqUK6uccteUcIs22S274ncSrdazr/hbwNhj7uNaKZKcVZ7wBk54q0YVzUPEUWya5YXBqG/IDMxl8hb8wyMKHKpHxVjEPZXMegGLphdoWm0UMymkSFA420LThUDUFLqlhKVD0x7T0c0Et6Kip7nlTWQ1EVyoqL7GvXIeVITTliPElKQXZNaq8tgnlNYjrU2cvRuAh6jD7NuXbk08h2ZmCwWllaHHXEOKQogAlpDdQAQACmqUncYnTnBlMGZwm21aRYrytJpDvISHwcPo1aotinNUm7Zl2nEsuvtIcVzULcQlSvQkmpidH56vrwVzMm2uaS6JpAqp04SlaRtWpJUrGkbTWo3UqRRXWvxOWeQGXSpofsXKqRTckVqj+kj2wPT9RRBlLZl3XFMtPtLcTzkIcQpSfSkGoj813ovzOWgSHnSlo/sW6pRTcoVqv+okbgIvLk8FszONomi6JVs0LSsJUtQ2LSkKTgSdhrU7qUJA/Q0It931T0y3YjCiAsB2cWmvIlwcmqjUtw5ejZQwrSnBlMCZwi21aRIxcnSaQbiUl8nD6fREO0bl25KPLelZgvqdWFrcaWhtS1AEJLqHKApAyCKqT1QPC44SrSS843YkvRLLSULmcGQCBTQywpqrQKI3AdYiAkUyGobBCdOLtGz8a5mWKVPOFa3XUKViWo7XG14K7gKeiKSft+YeGFTlEn4qBhHtpmfQTFVVUk1RJzRGoW1LVw08XBFVyj67bUulWFTyARr5Qy9J1CJrTgUApJCgdRBBB9ojIY7MuuNp0iCtCa85JUkVrTNQy15R8uslt3wu4n221nX/E3ga3BCLYV7HErSh9WNCiBiyqmuo1HOT6c+vZD1FZUUz4HXOLSnqWTtvaEEEEc50BBBBAEi4/TyewueK3DPdDpm2vXkvAhYuP08nsLnitwz3Q6Ztr15LwI1FDgNMrX/MPC9/TNi+vO+BCvf3p9P8ALh46oaL39M2L6874Ecb53BenZ1M6xOCXUGAyQWA5UBalk1KwBrGzZ1xJURrJG5ie5HTSJHK168kFaCLP+7Ge+dk9yb/MhZsB5xTag6vGtDrqMWEJrhWUg0GQ1Rn56KSFvqcqGigro53elt5ZwQQRxnYfDoqkgayDGV2M+lqYl3XK4G3mlrAFThStKlUG00ByjV4zm9dlFh4rA+DcJKTuJzUk/eR1egxbWVIiOcxff+FRa0Sq1r09v6aTwzX0KUos+UUnA62FuqTQ1QvmNpOoBQqo7aFO8xjcek119Q9gFAPQAAPQI0vgkuAmd/xs2msulRDbZ1OqBooq3tpOVPjEEHIEG8KIzyy32kvIW82XmkqGNtKykqG0BY1f+qZVrH6iuha8pNSqFSOENJGHRpSElsj4ikDmn7jrFQawpcLFypZ2UenkjRPS7ORSaJUlFSG1I1bwCKGpGsCkKHAApInpgFdFFgYUbFjGCpXpTyafxD1wBu8J1+uD5i0hpR8DNJAwPJGeXNCwKYgNhyI2HYXAmCsDwyK6nCG7JzC7LthQJbVg8orUDIEB0kDEggj4QgEV5W0jOuEGx25S0HWmFJLKsLjeEghKV1ODLYCFAD5OGGzh+aAn2FACqpfM010Wqld+uMzlmCtaW0DlLUEgDapRAA9pIgel9cGx25y0GWXlJDIq45iIAKECuDP5Rwg9RVujSL38Irky+izLHUkKcUG/KK0BPyWSAaJArVyhyBw7DGMzLBQtTaxykKUlQ3KSSCPYRGkcAbQNovKIBKZZVOqq2wabssvbAGkXF4PGLO+GUdNNqrieUNRPODYNcNc6qJKjU1OyHOPKwAwPCnvba8rKyq1zxSWlApwKSFaQn9mlB55O7VtNACY/LlrTDS3nFsNlllSqobUvEUjYCo699M6VpU0rGj/pAKT5bLALqoMKxIrzBj5Kqb1cof8A5jqhr4I7mSzco1PqGkffaNSo1ShKsi2lGqtBQk1OvUDSB6YHGx8DF8yoKs6aUMLbZWypVBRCc1tk7QByhXOgVuEVfC5cBEn/AI6UThYUoBxsamlE0SpA2IJNKbCRTI5ZiDTUaaxluIoR6CCR6DAEq2phL0zMOt1wOvPLRUUOFS1KTUbDQjKNTaFEgHWAIzy6llF94LI+DbIKjvIzSn06ier0iNGijtWRFc1ie39L2yYlRrnr7/wIIIIqS3CCKy33nEtpDS8C1utIxYQqmJYSTQ5HXDN/djPfOye5N/mR2QUUkzfU1UOOoro4Hel15EuP08nsLnitwz3Q6Ztr15LwI43OuC9Jzvlj86Jg6FTQSJcN0BUlVahZrzd22O10Omba9eS8CL+mjWOJGLzQztTKksrnt5KXF57qMz6mVurebUxjKFMuFtQxgBXKArqFMt5iq/u6a89tHvrsOcETkAj8HbKmpm0pYvPOoZfaSgvOqcUAWkqIxKO8mM+sDmvdpmfEVGj3L6RtjtLPgojOLA5r3aZnxFRW2pgpr3LOysZdOxaQQQRnzRBHGal0uoLbgCkq1g/69R647RU3pndFKrI5yuQPSrWfSBU+yJImq56NbzvI5XNaxXO5XCJZFkLm5pErL1JcXhSqlaJrm4rqCeUfR1iP1Ky2xISiU1DbEu2BVRySlIpUnafvJMZH+j5g083yPhA21Re5JKqoA2VIBPoG6OHDtb7i5pEgCQy2hLigPjrVWmLeEgCg3qJ2CmuMepRcIXCC7aai0gFuUSqqUfGcI5q3f9QnUNtSARWXFvILNmlTRbLh0LiEJxYRiUUEFR+TySMs84X0JJNACTuAr9wj6caUihWlSQTQYgRXqBI1wBa3kvPNWgsqmnSobGxUNp6kt1p7TU9cVTD60KSttakLTzVJUpKk+qoGo9kapYdwbMnLPVPsuzRwIWVt42SUrSnEps0a16qHaCDthCsq7hfkJie07SBLlILaucuoSapzyrWgyOIgjKkAR7ct6YnVIXNOFxTaMCVEJBw1JzwgVOevXF7wStMqteXD+zGWxsLwFUBXUAFKH7yUwnw3cFNkrmbVYwg4WVaVZ3BPNHpKsIpurugD74XGmU2u+GNoQXRsDpFVgekYFH95SooLDt2YklrclXC2taCgqCUk4SQTTECAagZxe8K1krlrVfKhyXzpUHeFc4V3hWIU3Yd8KEAdZiYW4suOLUtaucpalKUfSompiyu5eWakFhcq6pA2tmpbV1Kb1e0UO4iOlpXcLNny8/p2lB9akhpPORTEaqzzHJochQqSM6w+WxcKzJWzkWg87NjG2hSW8bQKlrSFJbFWteup2AE7IAS793mFpTKJrRltQYQ2tOKoKkqWolJ+Tyhrzyix4PeEB2zFaJYLkqpVVI2oJ1ra/wBSnUeokkp7TSl1KEqUAaHCCadRIEfK0EGhBB3EU+4wB+s3EsT8oQCl2XmGyKpOSkqFKg7D94Ij8tW1ZC5OZclX6hTa6FVKYk1ycT1KHKH0bDGg8BNvuImlSBJLLqFLSD8RxNCSncFCtetI3msv9IQI0snyPhCh6q96QUUSRtoVEjdU74A8lJZDSA22AEjUB/r1k747RT3UndLKoJ5yOQfZq9tCkxcRkZWq16tdzvNhE5rmI5vK4IIIIjJCrt/ms9plvETGg8IjKnZmzZYPPNIefdSssuqbUQGlKAxJO8CM+t/ms9plvETGj306RsftL3grjQWXgrr2M7auMmnc8/u6a89tHvrsWt2LqMyCnltLecU/gK1POFxRwAhPKIrqNM9wi+giyKwIIIIATbl9I2x2lnwURnFgc17tMz4io0e5fSNsdpZ8FEZxYHNe7TM+IqK21MFNe5Z2VjLp2LSCCCM+aIIob6SanJWqf2asZH7oCgr6Aa+yL6K68R/wj/8ADV/pE1O5WytVPqQVLUdE5F+h0/R9WBNzSdpZQfoWa/iELvC7aCH7XfLepsIaJ3qRXHT0E4fSkxccAj4FpOoOtUsqnsW3/wAwiXgr5bNYtflMxX06VdY1hkhl4HpIu2xLkamkuuK9GAtj/ucTGuXyv7Iyj4kZttToUkFyjaVoQk1ppEqNVZZ0AORG+Ms4EnlJtdICqBbLoUPlDkqA6s0g16uuK3hTQlNsTYQtS+WkqKtiihBKQdqRkBuApsgDTrWVK2LobTkhWUmlpbeabVVCkqSpbb7IJolScJFBkQrYc4oeJdhTjunYtANIVytCHGUlFdYSl1ONsdRBpsoKCEmzLzAWdMWbMoU42oFcuRrZezI2j4MkkmmqqsjiNFqkAOnCjZ8iw8wmzltKQGilwNOBdFJVUKcUCarUFnM/I6hDXwT3psuRlw049gmHjidWptYSCK4G9JSgSkbSaVUo7YhcDVx2pvHPTSAttCsDTahVKlChUtQ+MBUAA5VxV1CLR+8VlzlqCzl2aypvSFkTACUqxioyCEg4CoYQcW40gDlwr3qsueliyh7HMMnE0tLaymuWJvSUoUqGVQaVCTshS4L7PkXn302i40lGhwoS64EVUpQJUhRIopITrBry4cm7w2XJWobORZrIbDiWlTBCVKxmgzC0klAJoTi3mkVnDLcdqVCJ6VQENrVgdbSKJSo1KVpHxQaEEDKuGmswBIVcmw5R3Tv2iHEDlaHStKK6fFUGk41jqAFYv7JXK22XrRnE0k5Ram2WnFYUJCUJW4+6AaEkKAwk0ATqJJMYLSGW0LzJ/s1izZZCm0f5kyo63nstVCfgxQa6VwpyGHMDarn3+kJqY8glG1NhKSW/g0toWE6w2kGqcs6FIyB3Rk/DNJKbth5Z1PIacT6AgNH72zFfwZNpVa8mFLUgaQkFORxBCylJOxKiMJ3hRG2sXXDi8pVrYSqqUMN4R8mpWSOs1z9ogCt4J7RQxa8upzU5iaB3KWKI+k0T/VDR+kIsGZk07Q06T7VIp+ExmtiV8qlsPO8oZp6dImn3xoHD68DaDCAc0y4J/qWun4YAiXKk1Ny2JX7RWMD90hISfbSvtEX8V13T/hGP4aYsYylQ5XSuVfqa2majYWon0CCCCICcq7f5rPaZbxExo99OkbH7S94K4zi3+az2mW8RMaPfTpGx+0veCuNBZeCuvYztq46adxygggiyKwIIIIATbl9I2x2lnwURnFgc17tMz4io0e5fSNsdpZ8FEZxYHNe7TM+IqK21MFNe5Z2VjLp2LSCCCM+aII4zjeJtaaVxJUKb6gikdo8UaCu6PUW5bzxUvS4QOD21/JLSlX1GiMYQv1VjRkncAVBX9MWHCzZBlrVfyoh+jyP6uf7cYWfaN8KDrmMqUQOUSSNmZrT0ZxeW/eVc5KybT2JTsrpkaQ0ONtWjLeI68ScBSa6xQ1JJjYmMOdy7TMraMq+PivJCvVX8Gv8A7VE+yG/hxu/oJ1M4nmTQ5XU6gBJ+skJI60qjPZH/ADW/4iPxCNo/SDd/wsoioqX1KptybUK+jlD6RAGIQQRqHBxweNTEsm05lwKawvYWcNM0KW3VxZOY5OIAAbKnIggc7m2o67YM9Iyq1JmWVaVAbJC1MlSFO4CnPFk4KDPlJG2ECxbSMvMszQGMtOJcoVUxUOKhVQ0rvoY4WVPusKQ+y4pt1IBC0mhBpn6RvByO2PXXlTDi3AnEpSipWjRliOajhQKJqc6DLOAO1t2kZiZeminAXXFOEBVcNTWgVQVpvoIfr32m81YElJTS1LmX1l1QcJK0shSlN4yrOubYAOeSh8WM7bdUw4hwpwqSoKSHE5VGYqlQorPYcoLWtB2YWt95xTjqhUrUak5ZdQA2AZCAOEEalwicHbTEqbTlXAhoIZKmcNQSoobCkKB5IOIEgg7d+WWwBo3Ahd7yieM2r/LlRUfvOqBSkehKcSj1lEKt97UM1aM0+dRdUlPqI+DRTdUJB9JMal+j27/hptFRUPpVTbmgAH0cg/QYxm0P853+Iv8AEYAZ+CmxzNWqxlVDJ0y+rBzPbjKPYDuiFwiWx5Zacy8k1QF6NHqo5AI6iQpX9UfN3bzLkpacbZqHpoMoDgp8GhOlLhB141Y0gU1ZmtQK0Da8BCgBySCB6MwIA1mSbwtITSmFCRTdQAUjvHiTUA6qx7GOVb1vNmiXJcgQQQR4elXb/NZ7TLeImNHvp0jY/aXvBXGcW/zWe0y3iJjR76dI2P2l7wVxoLLwV17GdtXGTTuOUEEEWRWBBBBACbcvpG2O0s+CiM4sDmvdpmfEVGj3L6RtjtLPgojOLA5r3aZnxFRW2pgpr3LOysZdOxaQQQRnzRBBBBACBfKyAy5pUZIdJqPkr1mnUcz7DF45dtNpWWmfkZcImJdZamGWQaOgJSrStt/LopJKRrqoZkCsq9srpJRdNaKLHs1/diit4Mr9GzHVNugqlXVAroOU2qgGlSPjCgAKddACMxRWks+ZZIePNOBmbRhSOb4eS8RMOJCtRStJ1KBBChsIOYIOyNC4V55ufakrUZWcDiFMqaV+ycScZFN5xEE7QlBFQYn8Ml2lOLFsS2FyWcab0ikZ02Je/eQUlArsw55ZjL9MrBo8RwYsWGppiphxU1VpQV3Abo7jhOcbZbVtiRutKIbBxzUu20kjLCXGyt1ZOw0x06yOuMTjX70LbfunKLQpK9AJVKqZ4FgBlaTuIxke3rgCTYF2bMs+zGbVmmzMhaWFKUtOII0hSOSzqISVZ1BVkabo94U7+LlTLy1mOoQFth5TjaW1AoVUNBFUlNDRRJGeSd8Icve2tiP2W7WoW0thWvLSoW42rdTlKB3EjKgqp/8A3/mANn4K7+LmjMS1pOpWENl5LjiW0gITQOpXRITQVSQTnzvZ9W5dqy7Qs161JZsywbS+pK0JwBejKgSpnVRRTlkFZitNUYt/9/5hsdvZhsRqy2q4lOOKeOYojSFaGwdtcieoU2mgGgXdtry268424DjlZZ5ok7cDWNpQO8DCD1pJ2iMSjYLoONsXUnVrUlGnE2lNTTGtSCyhI3klIHsjH4A0Xgmm25FuctV5ZDbSEshtOt1xRCgKb8gAdmJZNADGe1U4qtKrWrUkE1UTqSBmczkI90ysGjxHBixYammKmHFTVipUV3E7407gauypLn9rzGFuWaQ5gUvKpphU6K81CU4xiOuuWWcAVjF202bZi7Qn5cLffWGpdl4GjdQpWldR8qiVEJOrCBkVGlDc2yA85pF5oaIyPxlaxXqGv6ItuE6/X9pupbaBTKtKJRUUU4qhTpVD4ooSEp10JJzNE2F0ZXRyiK611Wfbzf8AtCY4q+ZY4eHNeB3WfCkk3HknEuoIIIzRpgggggCrt/ms9plvETGj306RsftL3grjOLf5rPaZbxExo99OkbH7S94K40Fl4K69jO2rjJp3HKCCCLIrAggggBNuX0jbHaWfBRGcWBzXu0zPiKjR7l9I2x2lnwURnFgc17tMz4iorbUwU17lnZWMunYtIIIIz5ogggggDxQqKHMGEe3rrBspUyqoW4hCUK2KWcKaLrqqRr+kw8xV29ql+1y3iCOyileyVEavBV4nHXRMfE5XJxROBDupwhv2YhVnzUuHWkKWktrOFbdScaMwUrTUnI7znSkVl6bPkHWTPWYsoSFJD0q5ktrEaJW3mcTdSBQEgVGYpQOvDXdkOzUq5LNkzMxpEFIIGkwIxpOdBjABFa5gAbBGQTMuptZbcQpC0nNK0lKknrScxGmMuc40fgfvGy0t2zptKSxNkUxgFOkpgwLByosBIHWBvyziAiAL+/lhiQtB+WRXRghTdTXkKAUBU66ElNf3YoI0Wy7aRaVtyRdTjS9Kpl5hKhkpWiex+zFhUD1CO14uCxUnIzL9VvOpeQllLaSo6ErAxrSkVK6E1pkMPXkBmsXlx7EE9aDEqquBaiV0NOQlJWoV2VphqNWKGy7vBaudkZd8FbLxfUl5LiSn4HHTGhKhULAzFcjWPi17ZRZtuTRaThQxKmXYSkc1RZbUip9cqJV1kwB9cMF4mHC1ZkmlIZlFEqKAAnSAFAbQBlRIKqneeoxm8AEEANt1bOkW2fLrTcKkYiGZVvNbxTkpS8xhbrlmUgkGppkbW9XCI9aTabOlJYMtOFCAhJqteYwNigCUJrSoFchrpWEGWl1OLS22hS1qNEpQkqUo9SRmY17gWuxopybVNN0mZYMpSkkHR6VBWo5VGPDhFa5VUNpgBFsG6wcKlPKoEOLQpCdqkHCrl11VB1fSIeEigoMgIrLB1THa5nxDFpGZrZXvlVHLwReBqKGJjIkVqcVRLwgggjjOwIIIIAq7f5rPaZbxExo99OkbH7S94K4zi3+az2mW8RMaPfTpGx+0veCuNBZeCuvYztq46adxygggiyKwIIWr3XoXJOyzDUqqZdmS6EJS4lHMSFHNQpqJOsc2K/jXaPzK73qX/wCYA+7l9I2x2lnwURnFgc17tMz4io0e4MtMaefmZmWVLmYebWlCloWaBsIPKQSNY++M4sDmvdpmfEVFbamCmvcs7Kxl07FpBBBGfNEEEEEAEVdvapftct4gi0irt7VL9rlvEEdFLjM1Q56vAfopot8+k7G/jzHgqi+t+7crPJwzTCHKalEUUn1XE0Un2GKG/wBKzPlNnzUrLKmPJnXVKQlaEZKbwDlLI39eqPONdo/Mrvepf/mNUZIzG+/BuZadaYlVHRzKVaHSq/apzLGOlAVJzSVazUE7YXrmtsIn/J7RThacS4y5j5JaWckrJPMUlSQK7K11CNctKbethuZs9yUVKTcuhqYZUp1Cyl2qi0oFAonNJBO5RhH4QpVM7IsW40jAs0anEUpgdHIxKB1EKGDPMhTe6B6LF5bCfsqcCMagRy2XmyU40agtKknkqzoRs6wQTPluEy1EDCJsqH77TKiPaUVPtrFmbOXadhyypdJcmLPW42ttIJUWVnEgoSM1UARQD5K6ZikJFp2e7LOliYbU24ACUK10OoimRHWMoAZJnhNtRYp5WUj91pkE+3BUeykQLuWHMWrOFGNSieW8+4SrAjUVqUo8o0FANtBqAJFVZlnOzLoYl21OOqBISmlaDMk1yA6zlDuizl2ZYcyuYSW5i0FttNtqBCgyg4llaTmmoK8jqqiuZpAFBfREuqe0FnpxNNpbZbwcourHOUCOepSlEV2kZaxDBcrg4MzPOS80ohEuhBe0StTqs0sY6EEhOainUcgdsffB1KokpN+3XUY1Iq1KIpXG6rkYkga6qODLMAOQ72VNvWQiXkUSipucmkuzL6kutoJdJSXSSoUVTEADuSIAdLAu1KyKcMqwhuutQFVK9ZxVVK9pihuj0xbX8ST8AR5xrtH5ld71L/8AMFxJaZM5aM3NSypbylUuUIUttfMbLauUgncDs1wPDO7B1THa5nxDFpFXYOqY7XM+IYtIytVjP1U1tJgM0QIIII5zoCCCCAKu3+az2mW8RMaPfTpGx+0veCuM4t/ms9plvETGj3+lpjTyEzLSypgy7zi1IStCDQtlA5SyBrP3RoLLwV17GdtXHTTuOUEJXGu0fmV3vUv/AMxYXRvQuddmWHZVUs7LFoLSpxK+ekqGaRTUAdZ50WRWFde/pmxfXnfAiuvzfGelrRTJSYlsJlg8S+l0mukUggFCxuTs3xY3v6ZsX153wIV7+9Pp/lw8dUQVL1ZE5zeaHRSxtkla13JT3jpbO6z/AKkz78U9iSi2m1B0pK1OOLOCtKrUVZVz2xYQRnpquWVvpevA0cNHFC71MTiEEEEcp1BBBBABFfbco462nRFAWh1twY64aoViAOHPZFhBH2x6scjk5ofL2I9qtXkpI46Wzus/6kz78Trr31tB20peTmxKYHkumrKHQRgTXWtdBnTYdsVMeXd6dkP4c1+ARa0lbLJMjXLw8FRWUMMUKvanHyOllfrBO9klfxORFbT/AGbbKkHKVtSqgNiJtI5Y3DSJzzzKh1RKsr9YJ3skr+JyLS+9g+XSS2UHC8mjjK9qHkcptQOzPIncoxdFGY7em0nbEt2YdlEpQl1KFaNQOBaFAFXJBFOWlyh2Guw0iVOcLyZhIRN2VLvpGxbgUB1gLZVSG20bKbvDZTb+HBONBaRswPJycZXuQpQHoqk9Rxmz7uvPIxowiilJUlSiFJUk0UlSaZER8PkaxL3LcSRxukW5qXqPEnwuplwUyllS7CTsQ4Eg9ZCGU1iJdm03rat2WcmkoWlsLUWwDgQhIUU8lRNfhC3UnWabgIUrQu68wjGvCaqSlKUqJUpSjRKUppmTGy2ZZLd3bKcmCA5OOJSDtxOqyaYbpmUBR9JoTuAMka9L2reJI3Rrc5LlJryf7RtlLQFZWy6LVlkubUPg06qHRpqrLUo02xLtX9YJLsk1+JuLK41gGRkkNLOJ5ZLr69q3l8pxRO35IO5IittX9YJLsk1+JuPsjKa918p9m0XZOUErgbbaXV5DpPLrtQsDZuit46Wzus/6kz78c71dOTXZ5f8A3xzilrK2WOZWtXgXlHQwywo9ycSvsSUcabVpSgrW644cFcNVqxEDFntiwggiqe9XuVy81LdjEY1GpyQIIII+D6CCCCAK+25RbraQ0UhaXG1jHWlUKCs6Z7IuOOls7rP+pM+/EeCOqGrlib6WLwOWajimd6npxL65N8J6YtHyOcEthMut0FhLoNQtCACVrOWZ2bosbodM2168l4ELFx+nk9hc8VuGe6HTNtevJeBGhpZHSRNc7mpnKqNsczmt5IF7+mbF9ed8CFe/vT6f5cPHVDRe/pmxfXnfAhXv70+n+XDx1R81mA7Q+6HHbqcIIIIyxqgggggAggggAggggAjy7vTsh/DmvwCPY8u707Ifw5r8Ajts/wCYb+f0pw2j8s78ftB0sr9YJ3skr+JyHKE2yv1gneySv4nIco0pmBFH/TbZpqlbTz6kTaRn6NIn6VCFm/NmeQ2mH0ikvPnPciZA+7SDPrUDGhX2sHy6ScYScLootleooeRym1A7M8idxMUiALesUpWMD9ClQ1FmabO7WnlCtNeFXXEU0SSsVi+5LBKsUiPT2Fi41meXWmX1CsvIHLcuZI+/RjPqURDMv/qVshOuVszM7lzahkOvRpz6lGPVBNg2KEpGN8AJSNZemnDu1qqo1prwp6ou7kWD5DJNsKOJ01ceXrK3l8pxRO3PIHckQhiSJiMT2E8qyyK9fcvoTbV/WCS7JNfibhyhNtXp+S7JNfibiUiFC9XTk12eW/3xzjperpya7PL/AO+OcZu0PmHfj9Gns35dv5/ahBBBHCdwQQQQAQQQQAQQQQBIuP08nsLnitwz3Q6Ztr15LwIWLj9PJ7C54rcM90Omba9eS8CNRQ4DTK1/zDwvf0zYvrzvgQr396fT/Lh46oYb+TjbNq2O684lttK5zEtaglKashIqo5DMge0RxvE3YM+8JiZm5ZTgQEApngjkglQFEOAa1GJZ4/8ASNWfUigl/wApEfdyF2kFIn8XLt+dMfaKvzYOLt2/OmPtFX5sVW6Vz9PJbb4TJ18ECkFIn8XLt+dMfaKvzYOLl2/OmPtFX5sN0rn6eRvhMnXwQKQUifxcu350x9oq/Ng4uXb86Y+0Vfmw3Sufp5G+EydfBApBSJ/Fy7fnTH2ir82Di5dvzpj7RV+bDdK5+nkb4TJ18ECkeXe6dkP4c1+ARYcXLt+dMfaKvzYnWHJ2BJvpmWJuXS6gKCSqexUCgUnJThGoxPT2esMiP9V932IKm0kmiVnpuv8AuW1lfrBO9klfxOQ5QiXatFqYtyddYdQ6jyWWGJtaVCoU5UYkkisPcWZVBCKf+m2zXVK2n9CJtIy9GkT9KhD1FHfOwvLpNxgHC5ktpXyHUcptQOzMUPUTAFB0lbO+Vsz6Fzah9+jT7Qow9xR3MsLyGTbYJxOGq3V/LdXynFE7czQdQEXkAEJtq/rBJdkmvxNw5QiXltFqXtySdfdQ0jyWZGJxaUipU3QYlECsALN6enJrs8t/vjnSL+3pawJ18zMxNy6nClKSUz2DIahRDgEV/Fy7fnTH2ir82Kyps9ZpFf6rr/sWtNaKQxoz033fcgUgpE/i5dvzpj7RV+bBxcu350x9oq/NiDdK5+nkn3wmTr4IFIKRP4uXb86Y+0VfmwcXbt+dMfaKvzYbpXP08jfCZOvggUgpE/i5dvzpj7RV+bBxcu350x9oq/Nhulc/TyN8Jk6+CBSCkT+Ll2/OmPtFX5sHFy7fnTH2ir82G6Vz9PI3wmTr4OFx+nk9hc8VuGe6HTNtevJeBEK7zNgyLxmJablkuFBRVU8F8kkEii3CNaRHa4c429atsOsuJcbUuTwrQoKSqjJSaKGRzBHsMWkEX+UaMv5FTUS/6yK+668cbQspiYw6dlp3DXDpG0LpWlaYgaVoPoiHxVkfMpXu7Xux7BExCecVZHzKV7u17sHFWR8yle7te7HsEAecVZHzKV7u17sHFWR8yle7te7HsEAecVZHzKV7u17sHFWR8yle7te7HsEAecVZHzKV7u17sHFWR8yle7te7BBABxVkfMpXu7XuwcVZHzKV7u17sewQBKs+x5eXJLDDTRUKEttoRUbASkCsTYIIAIIIIAIIIIAIhWhZEvMEF9hp0pFAXG0LoNoBUDSCCAInFWR8yle7te7BxVkfMpXu7XuwQQAcVZHzKV7u17sHFWR8yle7te7HsEAecVZHzKV7u17sHFWR8yle7te7BBABxVkfMpXu7XuwcVZHzKV7u17sEEAHFWR8yle7te7BxVkfMpXu7XuwQQAcVZHzKV7u17sTLPspiXxaBlprFTFo20IxUrSuECtKn6Y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REBQQERMWFhQVFhcaGRgWFRYbIBkaIBwZGBcWFxYYHCghGBomIhoYITEiJSksLi4uGB81ODcsNygtLy0BCgoKDg0OGhAQGzIlICUuNzM1Kzc2NzY3LjQ0Ny8yNDc3Lyw0LCw3LC8rNiwsLCwsKywsKywrLDQsLCw4LCs0LP/AABEIAMUBAAMBIgACEQEDEQH/xAAcAAACAwEBAQEAAAAAAAAAAAAABgQFBwMBAgj/xABOEAABAgMEBAkGCgcHBQEAAAABAgMABBEFBhIhEzFBUQcWIjI1YXSUsxRUcXKB0iNCUlWRkpWhstMINkNic3WCFRckM7HC0SWiweHwg//EABoBAQADAQEBAAAAAAAAAAAAAAADBQYEAQL/xAAuEQABAwEFBwIHAQAAAAAAAAAAAQIDBAURM1JxFBUhMaHR4RJBIjRRYYGxwRP/2gAMAwEAAhEDEQA/ANKvfehyTdlWGJUzLsyXQlIdS3zEhRzUCNRJzI5vXEDjRanzGvv0tBe/pmxfXnfAitv1fGel7RTJSQlqGWDxL6XTnpFIIBQrqTs35x8ucjU9TuR9MYr1RrU4llxotT5jX36Wg40Wp8xr79LQq8c7a3Wd9WZ96DjnbW6zvqzPvRz7bBmQ6dhqMg1caLU+Y19+loONFqfMa+/S0K3HO2t1nfVmfejzjnbW6zvqzPvQ22DMg2GoyjVxotT5jX36Wg40Wp8xr79LQrcc7a3Wd9WZ96POOdtbrO+rM+9DbYMyDYajKNXGi1PmNffpaDjRanzGvv0tCrxztrdZ31Zn3o94521us76sz70NtgzINhqMo08aLU+Y19+lotro3m8tS8hxosTEu4UPMKUFFB1oViAAUlQzBGWRpXWc8ev3bLaS4puQWlHKKEJmApQGZCSVUrSv/uLq27QQgy15ZKq2VISibSnWpgmmMpH7RpVa+gioAiaOZknFi3kMsL4uD0uNJgjmw8laErQQpKgFJIzBBFQQdxEdIkIgggggAggggAggj4edShJWohKUgkkmgAGZJOwQBR3vvKJFDQQ0X333A2ywlQSXFfGOIg4UpGZUchlWlaxUcaLU+Y19+loiXWcE0+/eCaOBhCFolAuo0cumukmCDqU5Q7K4RTMEQvo4QrUmKvSzcmhhZJaS+l7HgryVLwKpUjPLfEckrI0vetxJHE+RbmJeNfGi1PmNffpaDjRanzGvv0tCtxztrdZ31Zn3o84521us76sz70Q7bBmQn2GoyjVxotT5jX36Wg40Wp8xr79LQq8c7a3Wd9WZ96DjnbW6zvqzPvQ22DMg2GoyjVxotT5jX36Wg40Wp8xr79LQq8c7a3Wd9WZ96PeOdtbrO+rM+9DbYMyDYajKNPGi1PmNffpaDjRanzGvv0tCrxztrdZ31Zn3oOOdtbrO+rM+9DbYMyDYajKNXGi1PmNffpaJ90L0OTjs0w/KmWdli0FJLqXOekqGaQBqAORPO6oXrj3wn5i0fI5wS2Ey63QWEug1C0IAJWrrOzdFldDpm2vXkvAjoY9Hp6m8jmexzHK1ycQvf0zYvrzvgQr39/WBP8uT46oaL39M2L6874EK9/en0/y4eOqIKzAdodNDjt1OEEEEZY1QQQQQAQQQi27exwrUhhWBCSRjyqqmsgnmp+/r2R0U9O+d1zTnqKlkDb3Du64EgqUQANZJAA9piE1bUupWFLyCTq5Qz9B1GM1edccTpFqWtNecoqUK6uccteUcIs22S274ncSrdazr/hbwNhj7uNaKZKcVZ7wBk54q0YVzUPEUWya5YXBqG/IDMxl8hb8wyMKHKpHxVjEPZXMegGLphdoWm0UMymkSFA420LThUDUFLqlhKVD0x7T0c0Et6Kip7nlTWQ1EVyoqL7GvXIeVITTliPElKQXZNaq8tgnlNYjrU2cvRuAh6jD7NuXbk08h2ZmCwWllaHHXEOKQogAlpDdQAQACmqUncYnTnBlMGZwm21aRYrytJpDvISHwcPo1aotinNUm7Zl2nEsuvtIcVzULcQlSvQkmpidH56vrwVzMm2uaS6JpAqp04SlaRtWpJUrGkbTWo3UqRRXWvxOWeQGXSpofsXKqRTckVqj+kj2wPT9RRBlLZl3XFMtPtLcTzkIcQpSfSkGoj813ovzOWgSHnSlo/sW6pRTcoVqv+okbgIvLk8FszONomi6JVs0LSsJUtQ2LSkKTgSdhrU7qUJA/Q0It931T0y3YjCiAsB2cWmvIlwcmqjUtw5ejZQwrSnBlMCZwi21aRIxcnSaQbiUl8nD6fREO0bl25KPLelZgvqdWFrcaWhtS1AEJLqHKApAyCKqT1QPC44SrSS843YkvRLLSULmcGQCBTQywpqrQKI3AdYiAkUyGobBCdOLtGz8a5mWKVPOFa3XUKViWo7XG14K7gKeiKSft+YeGFTlEn4qBhHtpmfQTFVVUk1RJzRGoW1LVw08XBFVyj67bUulWFTyARr5Qy9J1CJrTgUApJCgdRBBB9ojIY7MuuNp0iCtCa85JUkVrTNQy15R8uslt3wu4n221nX/E3ga3BCLYV7HErSh9WNCiBiyqmuo1HOT6c+vZD1FZUUz4HXOLSnqWTtvaEEEEc50BBBBAEi4/TyewueK3DPdDpm2vXkvAhYuP08nsLnitwz3Q6Ztr15LwI1FDgNMrX/MPC9/TNi+vO+BCvf3p9P8ALh46oaL39M2L6874Ecb53BenZ1M6xOCXUGAyQWA5UBalk1KwBrGzZ1xJURrJG5ie5HTSJHK168kFaCLP+7Ge+dk9yb/MhZsB5xTag6vGtDrqMWEJrhWUg0GQ1Rn56KSFvqcqGigro53elt5ZwQQRxnYfDoqkgayDGV2M+lqYl3XK4G3mlrAFThStKlUG00ByjV4zm9dlFh4rA+DcJKTuJzUk/eR1egxbWVIiOcxff+FRa0Sq1r09v6aTwzX0KUos+UUnA62FuqTQ1QvmNpOoBQqo7aFO8xjcek119Q9gFAPQAAPQI0vgkuAmd/xs2msulRDbZ1OqBooq3tpOVPjEEHIEG8KIzyy32kvIW82XmkqGNtKykqG0BY1f+qZVrH6iuha8pNSqFSOENJGHRpSElsj4ikDmn7jrFQawpcLFypZ2UenkjRPS7ORSaJUlFSG1I1bwCKGpGsCkKHAApInpgFdFFgYUbFjGCpXpTyafxD1wBu8J1+uD5i0hpR8DNJAwPJGeXNCwKYgNhyI2HYXAmCsDwyK6nCG7JzC7LthQJbVg8orUDIEB0kDEggj4QgEV5W0jOuEGx25S0HWmFJLKsLjeEghKV1ODLYCFAD5OGGzh+aAn2FACqpfM010Wqld+uMzlmCtaW0DlLUEgDapRAA9pIgel9cGx25y0GWXlJDIq45iIAKECuDP5Rwg9RVujSL38Irky+izLHUkKcUG/KK0BPyWSAaJArVyhyBw7DGMzLBQtTaxykKUlQ3KSSCPYRGkcAbQNovKIBKZZVOqq2wabssvbAGkXF4PGLO+GUdNNqrieUNRPODYNcNc6qJKjU1OyHOPKwAwPCnvba8rKyq1zxSWlApwKSFaQn9mlB55O7VtNACY/LlrTDS3nFsNlllSqobUvEUjYCo699M6VpU0rGj/pAKT5bLALqoMKxIrzBj5Kqb1cof8A5jqhr4I7mSzco1PqGkffaNSo1ShKsi2lGqtBQk1OvUDSB6YHGx8DF8yoKs6aUMLbZWypVBRCc1tk7QByhXOgVuEVfC5cBEn/AI6UThYUoBxsamlE0SpA2IJNKbCRTI5ZiDTUaaxluIoR6CCR6DAEq2phL0zMOt1wOvPLRUUOFS1KTUbDQjKNTaFEgHWAIzy6llF94LI+DbIKjvIzSn06ier0iNGijtWRFc1ie39L2yYlRrnr7/wIIIIqS3CCKy33nEtpDS8C1utIxYQqmJYSTQ5HXDN/djPfOye5N/mR2QUUkzfU1UOOoro4Hel15EuP08nsLnitwz3Q6Ztr15LwI43OuC9Jzvlj86Jg6FTQSJcN0BUlVahZrzd22O10Omba9eS8CL+mjWOJGLzQztTKksrnt5KXF57qMz6mVurebUxjKFMuFtQxgBXKArqFMt5iq/u6a89tHvrsOcETkAj8HbKmpm0pYvPOoZfaSgvOqcUAWkqIxKO8mM+sDmvdpmfEVGj3L6RtjtLPgojOLA5r3aZnxFRW2pgpr3LOysZdOxaQQQRnzRBHGal0uoLbgCkq1g/69R647RU3pndFKrI5yuQPSrWfSBU+yJImq56NbzvI5XNaxXO5XCJZFkLm5pErL1JcXhSqlaJrm4rqCeUfR1iP1Ky2xISiU1DbEu2BVRySlIpUnafvJMZH+j5g083yPhA21Re5JKqoA2VIBPoG6OHDtb7i5pEgCQy2hLigPjrVWmLeEgCg3qJ2CmuMepRcIXCC7aai0gFuUSqqUfGcI5q3f9QnUNtSARWXFvILNmlTRbLh0LiEJxYRiUUEFR+TySMs84X0JJNACTuAr9wj6caUihWlSQTQYgRXqBI1wBa3kvPNWgsqmnSobGxUNp6kt1p7TU9cVTD60KSttakLTzVJUpKk+qoGo9kapYdwbMnLPVPsuzRwIWVt42SUrSnEps0a16qHaCDthCsq7hfkJie07SBLlILaucuoSapzyrWgyOIgjKkAR7ct6YnVIXNOFxTaMCVEJBw1JzwgVOevXF7wStMqteXD+zGWxsLwFUBXUAFKH7yUwnw3cFNkrmbVYwg4WVaVZ3BPNHpKsIpurugD74XGmU2u+GNoQXRsDpFVgekYFH95SooLDt2YklrclXC2taCgqCUk4SQTTECAagZxe8K1krlrVfKhyXzpUHeFc4V3hWIU3Yd8KEAdZiYW4suOLUtaucpalKUfSompiyu5eWakFhcq6pA2tmpbV1Kb1e0UO4iOlpXcLNny8/p2lB9akhpPORTEaqzzHJochQqSM6w+WxcKzJWzkWg87NjG2hSW8bQKlrSFJbFWteup2AE7IAS793mFpTKJrRltQYQ2tOKoKkqWolJ+Tyhrzyix4PeEB2zFaJYLkqpVVI2oJ1ra/wBSnUeokkp7TSl1KEqUAaHCCadRIEfK0EGhBB3EU+4wB+s3EsT8oQCl2XmGyKpOSkqFKg7D94Ij8tW1ZC5OZclX6hTa6FVKYk1ycT1KHKH0bDGg8BNvuImlSBJLLqFLSD8RxNCSncFCtetI3msv9IQI0snyPhCh6q96QUUSRtoVEjdU74A8lJZDSA22AEjUB/r1k747RT3UndLKoJ5yOQfZq9tCkxcRkZWq16tdzvNhE5rmI5vK4IIIIjJCrt/ms9plvETGg8IjKnZmzZYPPNIefdSssuqbUQGlKAxJO8CM+t/ms9plvETGj306RsftL3grjQWXgrr2M7auMmnc8/u6a89tHvrsWt2LqMyCnltLecU/gK1POFxRwAhPKIrqNM9wi+giyKwIIIIATbl9I2x2lnwURnFgc17tMz4io0e5fSNsdpZ8FEZxYHNe7TM+IqK21MFNe5Z2VjLp2LSCCCM+aIIob6SanJWqf2asZH7oCgr6Aa+yL6K68R/wj/8ADV/pE1O5WytVPqQVLUdE5F+h0/R9WBNzSdpZQfoWa/iELvC7aCH7XfLepsIaJ3qRXHT0E4fSkxccAj4FpOoOtUsqnsW3/wAwiXgr5bNYtflMxX06VdY1hkhl4HpIu2xLkamkuuK9GAtj/ucTGuXyv7Iyj4kZttToUkFyjaVoQk1ppEqNVZZ0AORG+Ms4EnlJtdICqBbLoUPlDkqA6s0g16uuK3hTQlNsTYQtS+WkqKtiihBKQdqRkBuApsgDTrWVK2LobTkhWUmlpbeabVVCkqSpbb7IJolScJFBkQrYc4oeJdhTjunYtANIVytCHGUlFdYSl1ONsdRBpsoKCEmzLzAWdMWbMoU42oFcuRrZezI2j4MkkmmqqsjiNFqkAOnCjZ8iw8wmzltKQGilwNOBdFJVUKcUCarUFnM/I6hDXwT3psuRlw049gmHjidWptYSCK4G9JSgSkbSaVUo7YhcDVx2pvHPTSAttCsDTahVKlChUtQ+MBUAA5VxV1CLR+8VlzlqCzl2aypvSFkTACUqxioyCEg4CoYQcW40gDlwr3qsueliyh7HMMnE0tLaymuWJvSUoUqGVQaVCTshS4L7PkXn302i40lGhwoS64EVUpQJUhRIopITrBry4cm7w2XJWobORZrIbDiWlTBCVKxmgzC0klAJoTi3mkVnDLcdqVCJ6VQENrVgdbSKJSo1KVpHxQaEEDKuGmswBIVcmw5R3Tv2iHEDlaHStKK6fFUGk41jqAFYv7JXK22XrRnE0k5Ram2WnFYUJCUJW4+6AaEkKAwk0ATqJJMYLSGW0LzJ/s1izZZCm0f5kyo63nstVCfgxQa6VwpyGHMDarn3+kJqY8glG1NhKSW/g0toWE6w2kGqcs6FIyB3Rk/DNJKbth5Z1PIacT6AgNH72zFfwZNpVa8mFLUgaQkFORxBCylJOxKiMJ3hRG2sXXDi8pVrYSqqUMN4R8mpWSOs1z9ogCt4J7RQxa8upzU5iaB3KWKI+k0T/VDR+kIsGZk07Q06T7VIp+ExmtiV8qlsPO8oZp6dImn3xoHD68DaDCAc0y4J/qWun4YAiXKk1Ny2JX7RWMD90hISfbSvtEX8V13T/hGP4aYsYylQ5XSuVfqa2majYWon0CCCCICcq7f5rPaZbxExo99OkbH7S94K4zi3+az2mW8RMaPfTpGx+0veCuNBZeCuvYztq46adxygggiyKwIIIIATbl9I2x2lnwURnFgc17tMz4io0e5fSNsdpZ8FEZxYHNe7TM+IqK21MFNe5Z2VjLp2LSCCCM+aII4zjeJtaaVxJUKb6gikdo8UaCu6PUW5bzxUvS4QOD21/JLSlX1GiMYQv1VjRkncAVBX9MWHCzZBlrVfyoh+jyP6uf7cYWfaN8KDrmMqUQOUSSNmZrT0ZxeW/eVc5KybT2JTsrpkaQ0ONtWjLeI68ScBSa6xQ1JJjYmMOdy7TMraMq+PivJCvVX8Gv8A7VE+yG/hxu/oJ1M4nmTQ5XU6gBJ+skJI60qjPZH/ADW/4iPxCNo/SDd/wsoioqX1KptybUK+jlD6RAGIQQRqHBxweNTEsm05lwKawvYWcNM0KW3VxZOY5OIAAbKnIggc7m2o67YM9Iyq1JmWVaVAbJC1MlSFO4CnPFk4KDPlJG2ECxbSMvMszQGMtOJcoVUxUOKhVQ0rvoY4WVPusKQ+y4pt1IBC0mhBpn6RvByO2PXXlTDi3AnEpSipWjRliOajhQKJqc6DLOAO1t2kZiZeminAXXFOEBVcNTWgVQVpvoIfr32m81YElJTS1LmX1l1QcJK0shSlN4yrOubYAOeSh8WM7bdUw4hwpwqSoKSHE5VGYqlQorPYcoLWtB2YWt95xTjqhUrUak5ZdQA2AZCAOEEalwicHbTEqbTlXAhoIZKmcNQSoobCkKB5IOIEgg7d+WWwBo3Ahd7yieM2r/LlRUfvOqBSkehKcSj1lEKt97UM1aM0+dRdUlPqI+DRTdUJB9JMal+j27/hptFRUPpVTbmgAH0cg/QYxm0P853+Iv8AEYAZ+CmxzNWqxlVDJ0y+rBzPbjKPYDuiFwiWx5Zacy8k1QF6NHqo5AI6iQpX9UfN3bzLkpacbZqHpoMoDgp8GhOlLhB141Y0gU1ZmtQK0Da8BCgBySCB6MwIA1mSbwtITSmFCRTdQAUjvHiTUA6qx7GOVb1vNmiXJcgQQQR4elXb/NZ7TLeImNHvp0jY/aXvBXGcW/zWe0y3iJjR76dI2P2l7wVxoLLwV17GdtXGTTuOUEEEWRWBBBBACbcvpG2O0s+CiM4sDmvdpmfEVGj3L6RtjtLPgojOLA5r3aZnxFRW2pgpr3LOysZdOxaQQQRnzRBBBBACBfKyAy5pUZIdJqPkr1mnUcz7DF45dtNpWWmfkZcImJdZamGWQaOgJSrStt/LopJKRrqoZkCsq9srpJRdNaKLHs1/diit4Mr9GzHVNugqlXVAroOU2qgGlSPjCgAKddACMxRWks+ZZIePNOBmbRhSOb4eS8RMOJCtRStJ1KBBChsIOYIOyNC4V55ufakrUZWcDiFMqaV+ycScZFN5xEE7QlBFQYn8Ml2lOLFsS2FyWcab0ikZ02Je/eQUlArsw55ZjL9MrBo8RwYsWGppiphxU1VpQV3Abo7jhOcbZbVtiRutKIbBxzUu20kjLCXGyt1ZOw0x06yOuMTjX70LbfunKLQpK9AJVKqZ4FgBlaTuIxke3rgCTYF2bMs+zGbVmmzMhaWFKUtOII0hSOSzqISVZ1BVkabo94U7+LlTLy1mOoQFth5TjaW1AoVUNBFUlNDRRJGeSd8Icve2tiP2W7WoW0thWvLSoW42rdTlKB3EjKgqp/8A3/mANn4K7+LmjMS1pOpWENl5LjiW0gITQOpXRITQVSQTnzvZ9W5dqy7Qs161JZsywbS+pK0JwBejKgSpnVRRTlkFZitNUYt/9/5hsdvZhsRqy2q4lOOKeOYojSFaGwdtcieoU2mgGgXdtry268424DjlZZ5ok7cDWNpQO8DCD1pJ2iMSjYLoONsXUnVrUlGnE2lNTTGtSCyhI3klIHsjH4A0Xgmm25FuctV5ZDbSEshtOt1xRCgKb8gAdmJZNADGe1U4qtKrWrUkE1UTqSBmczkI90ysGjxHBixYammKmHFTVipUV3E7407gauypLn9rzGFuWaQ5gUvKpphU6K81CU4xiOuuWWcAVjF202bZi7Qn5cLffWGpdl4GjdQpWldR8qiVEJOrCBkVGlDc2yA85pF5oaIyPxlaxXqGv6ItuE6/X9pupbaBTKtKJRUUU4qhTpVD4ooSEp10JJzNE2F0ZXRyiK611Wfbzf8AtCY4q+ZY4eHNeB3WfCkk3HknEuoIIIzRpgggggCrt/ms9plvETGj306RsftL3grjOLf5rPaZbxExo99OkbH7S94K40Fl4K69jO2rjJp3HKCCCLIrAggggBNuX0jbHaWfBRGcWBzXu0zPiKjR7l9I2x2lnwURnFgc17tMz4iorbUwU17lnZWMunYtIIIIz5ogggggDxQqKHMGEe3rrBspUyqoW4hCUK2KWcKaLrqqRr+kw8xV29ql+1y3iCOyileyVEavBV4nHXRMfE5XJxROBDupwhv2YhVnzUuHWkKWktrOFbdScaMwUrTUnI7znSkVl6bPkHWTPWYsoSFJD0q5ktrEaJW3mcTdSBQEgVGYpQOvDXdkOzUq5LNkzMxpEFIIGkwIxpOdBjABFa5gAbBGQTMuptZbcQpC0nNK0lKknrScxGmMuc40fgfvGy0t2zptKSxNkUxgFOkpgwLByosBIHWBvyziAiAL+/lhiQtB+WRXRghTdTXkKAUBU66ElNf3YoI0Wy7aRaVtyRdTjS9Kpl5hKhkpWiex+zFhUD1CO14uCxUnIzL9VvOpeQllLaSo6ErAxrSkVK6E1pkMPXkBmsXlx7EE9aDEqquBaiV0NOQlJWoV2VphqNWKGy7vBaudkZd8FbLxfUl5LiSn4HHTGhKhULAzFcjWPi17ZRZtuTRaThQxKmXYSkc1RZbUip9cqJV1kwB9cMF4mHC1ZkmlIZlFEqKAAnSAFAbQBlRIKqneeoxm8AEEANt1bOkW2fLrTcKkYiGZVvNbxTkpS8xhbrlmUgkGppkbW9XCI9aTabOlJYMtOFCAhJqteYwNigCUJrSoFchrpWEGWl1OLS22hS1qNEpQkqUo9SRmY17gWuxopybVNN0mZYMpSkkHR6VBWo5VGPDhFa5VUNpgBFsG6wcKlPKoEOLQpCdqkHCrl11VB1fSIeEigoMgIrLB1THa5nxDFpGZrZXvlVHLwReBqKGJjIkVqcVRLwgggjjOwIIIIAq7f5rPaZbxExo99OkbH7S94K4zi3+az2mW8RMaPfTpGx+0veCuNBZeCuvYztq46adxygggiyKwIIWr3XoXJOyzDUqqZdmS6EJS4lHMSFHNQpqJOsc2K/jXaPzK73qX/wCYA+7l9I2x2lnwURnFgc17tMz4io0e4MtMaefmZmWVLmYebWlCloWaBsIPKQSNY++M4sDmvdpmfEVFbamCmvcs7Kxl07FpBBBGfNEEEEEAEVdvapftct4gi0irt7VL9rlvEEdFLjM1Q56vAfopot8+k7G/jzHgqi+t+7crPJwzTCHKalEUUn1XE0Un2GKG/wBKzPlNnzUrLKmPJnXVKQlaEZKbwDlLI39eqPONdo/Mrvepf/mNUZIzG+/BuZadaYlVHRzKVaHSq/apzLGOlAVJzSVazUE7YXrmtsIn/J7RThacS4y5j5JaWckrJPMUlSQK7K11CNctKbethuZs9yUVKTcuhqYZUp1Cyl2qi0oFAonNJBO5RhH4QpVM7IsW40jAs0anEUpgdHIxKB1EKGDPMhTe6B6LF5bCfsqcCMagRy2XmyU40agtKknkqzoRs6wQTPluEy1EDCJsqH77TKiPaUVPtrFmbOXadhyypdJcmLPW42ttIJUWVnEgoSM1UARQD5K6ZikJFp2e7LOliYbU24ACUK10OoimRHWMoAZJnhNtRYp5WUj91pkE+3BUeykQLuWHMWrOFGNSieW8+4SrAjUVqUo8o0FANtBqAJFVZlnOzLoYl21OOqBISmlaDMk1yA6zlDuizl2ZYcyuYSW5i0FttNtqBCgyg4llaTmmoK8jqqiuZpAFBfREuqe0FnpxNNpbZbwcourHOUCOepSlEV2kZaxDBcrg4MzPOS80ohEuhBe0StTqs0sY6EEhOainUcgdsffB1KokpN+3XUY1Iq1KIpXG6rkYkga6qODLMAOQ72VNvWQiXkUSipucmkuzL6kutoJdJSXSSoUVTEADuSIAdLAu1KyKcMqwhuutQFVK9ZxVVK9pihuj0xbX8ST8AR5xrtH5ld71L/8AMFxJaZM5aM3NSypbylUuUIUttfMbLauUgncDs1wPDO7B1THa5nxDFpFXYOqY7XM+IYtIytVjP1U1tJgM0QIIII5zoCCCCAKu3+az2mW8RMaPfTpGx+0veCuM4t/ms9plvETGj3+lpjTyEzLSypgy7zi1IStCDQtlA5SyBrP3RoLLwV17GdtXHTTuOUEJXGu0fmV3vUv/AMxYXRvQuddmWHZVUs7LFoLSpxK+ekqGaRTUAdZ50WRWFde/pmxfXnfAiuvzfGelrRTJSYlsJlg8S+l0mukUggFCxuTs3xY3v6ZsX153wIV7+9Pp/lw8dUQVL1ZE5zeaHRSxtkla13JT3jpbO6z/AKkz78U9iSi2m1B0pK1OOLOCtKrUVZVz2xYQRnpquWVvpevA0cNHFC71MTiEEEEcp1BBBBABFfbco462nRFAWh1twY64aoViAOHPZFhBH2x6scjk5ofL2I9qtXkpI46Wzus/6kz78Trr31tB20peTmxKYHkumrKHQRgTXWtdBnTYdsVMeXd6dkP4c1+ARa0lbLJMjXLw8FRWUMMUKvanHyOllfrBO9klfxORFbT/AGbbKkHKVtSqgNiJtI5Y3DSJzzzKh1RKsr9YJ3skr+JyLS+9g+XSS2UHC8mjjK9qHkcptQOzPIncoxdFGY7em0nbEt2YdlEpQl1KFaNQOBaFAFXJBFOWlyh2Guw0iVOcLyZhIRN2VLvpGxbgUB1gLZVSG20bKbvDZTb+HBONBaRswPJycZXuQpQHoqk9Rxmz7uvPIxowiilJUlSiFJUk0UlSaZER8PkaxL3LcSRxukW5qXqPEnwuplwUyllS7CTsQ4Eg9ZCGU1iJdm03rat2WcmkoWlsLUWwDgQhIUU8lRNfhC3UnWabgIUrQu68wjGvCaqSlKUqJUpSjRKUppmTGy2ZZLd3bKcmCA5OOJSDtxOqyaYbpmUBR9JoTuAMka9L2reJI3Rrc5LlJryf7RtlLQFZWy6LVlkubUPg06qHRpqrLUo02xLtX9YJLsk1+JuLK41gGRkkNLOJ5ZLr69q3l8pxRO35IO5IittX9YJLsk1+JuPsjKa918p9m0XZOUErgbbaXV5DpPLrtQsDZuit46Wzus/6kz78c71dOTXZ5f8A3xzilrK2WOZWtXgXlHQwywo9ycSvsSUcabVpSgrW644cFcNVqxEDFntiwggiqe9XuVy81LdjEY1GpyQIIII+D6CCCCAK+25RbraQ0UhaXG1jHWlUKCs6Z7IuOOls7rP+pM+/EeCOqGrlib6WLwOWajimd6npxL65N8J6YtHyOcEthMut0FhLoNQtCACVrOWZ2bosbodM2168l4ELFx+nk9hc8VuGe6HTNtevJeBGhpZHSRNc7mpnKqNsczmt5IF7+mbF9ed8CFe/vT6f5cPHVDRe/pmxfXnfAhXv70+n+XDx1R81mA7Q+6HHbqcIIIIyxqgggggAggggAggggAjy7vTsh/DmvwCPY8u707Ifw5r8Ajts/wCYb+f0pw2j8s78ftB0sr9YJ3skr+JyHKE2yv1gneySv4nIco0pmBFH/TbZpqlbTz6kTaRn6NIn6VCFm/NmeQ2mH0ikvPnPciZA+7SDPrUDGhX2sHy6ScYScLootleooeRym1A7M8idxMUiALesUpWMD9ClQ1FmabO7WnlCtNeFXXEU0SSsVi+5LBKsUiPT2Fi41meXWmX1CsvIHLcuZI+/RjPqURDMv/qVshOuVszM7lzahkOvRpz6lGPVBNg2KEpGN8AJSNZemnDu1qqo1prwp6ou7kWD5DJNsKOJ01ceXrK3l8pxRO3PIHckQhiSJiMT2E8qyyK9fcvoTbV/WCS7JNfibhyhNtXp+S7JNfibiUiFC9XTk12eW/3xzjperpya7PL/AO+OcZu0PmHfj9Gns35dv5/ahBBBHCdwQQQQAQQQQAQQQQBIuP08nsLnitwz3Q6Ztr15LwIWLj9PJ7C54rcM90Omba9eS8CNRQ4DTK1/zDwvf0zYvrzvgQr396fT/Lh46oYb+TjbNq2O684lttK5zEtaglKashIqo5DMge0RxvE3YM+8JiZm5ZTgQEApngjkglQFEOAa1GJZ4/8ASNWfUigl/wApEfdyF2kFIn8XLt+dMfaKvzYOLt2/OmPtFX5sVW6Vz9PJbb4TJ18ECkFIn8XLt+dMfaKvzYOLl2/OmPtFX5sN0rn6eRvhMnXwQKQUifxcu350x9oq/Ng4uXb86Y+0Vfmw3Sufp5G+EydfBApBSJ/Fy7fnTH2ir82Di5dvzpj7RV+bDdK5+nkb4TJ18ECkeXe6dkP4c1+ARYcXLt+dMfaKvzYnWHJ2BJvpmWJuXS6gKCSqexUCgUnJThGoxPT2esMiP9V932IKm0kmiVnpuv8AuW1lfrBO9klfxOQ5QiXatFqYtyddYdQ6jyWWGJtaVCoU5UYkkisPcWZVBCKf+m2zXVK2n9CJtIy9GkT9KhD1FHfOwvLpNxgHC5ktpXyHUcptQOzMUPUTAFB0lbO+Vsz6Fzah9+jT7Qow9xR3MsLyGTbYJxOGq3V/LdXynFE7czQdQEXkAEJtq/rBJdkmvxNw5QiXltFqXtySdfdQ0jyWZGJxaUipU3QYlECsALN6enJrs8t/vjnSL+3pawJ18zMxNy6nClKSUz2DIahRDgEV/Fy7fnTH2ir82Kyps9ZpFf6rr/sWtNaKQxoz033fcgUgpE/i5dvzpj7RV+bBxcu350x9oq/NiDdK5+nkn3wmTr4IFIKRP4uXb86Y+0VfmwcXbt+dMfaKvzYbpXP08jfCZOvggUgpE/i5dvzpj7RV+bBxcu350x9oq/Nhulc/TyN8Jk6+CBSCkT+Ll2/OmPtFX5sHFy7fnTH2ir82G6Vz9PI3wmTr4OFx+nk9hc8VuGe6HTNtevJeBEK7zNgyLxmJablkuFBRVU8F8kkEii3CNaRHa4c429atsOsuJcbUuTwrQoKSqjJSaKGRzBHsMWkEX+UaMv5FTUS/6yK+668cbQspiYw6dlp3DXDpG0LpWlaYgaVoPoiHxVkfMpXu7Xux7BExCecVZHzKV7u17sHFWR8yle7te7HsEAecVZHzKV7u17sHFWR8yle7te7HsEAecVZHzKV7u17sHFWR8yle7te7HsEAecVZHzKV7u17sHFWR8yle7te7BBABxVkfMpXu7XuwcVZHzKV7u17sewQBKs+x5eXJLDDTRUKEttoRUbASkCsTYIIAIIIIAIIIIAIhWhZEvMEF9hp0pFAXG0LoNoBUDSCCAInFWR8yle7te7BxVkfMpXu7XuwQQAcVZHzKV7u17sHFWR8yle7te7HsEAecVZHzKV7u17sHFWR8yle7te7BBABxVkfMpXu7XuwcVZHzKV7u17sEEAHFWR8yle7te7BxVkfMpXu7XuwQQAcVZHzKV7u17sTLPspiXxaBlprFTFo20IxUrSuECtKn6YII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REBQQERMWFhQVFhcaGRgWFRYbIBkaIBwZGBcWFxYYHCghGBomIhoYITEiJSksLi4uGB81ODcsNygtLy0BCgoKDg0OGhAQGzIlICUuNzM1Kzc2NzY3LjQ0Ny8yNDc3Lyw0LCw3LC8rNiwsLCwsKywsKywrLDQsLCw4LCs0LP/AABEIAMUBAAMBIgACEQEDEQH/xAAcAAACAwEBAQEAAAAAAAAAAAAABgQFBwMBAgj/xABOEAABAgMEBAkGCgcHBQEAAAABAgMABBEFBhIhEzFBUQcWIjI1YXSUsxRUcXKB0iNCUlWRkpWhstMINkNic3WCFRckM7HC0SWiweHwg//EABoBAQADAQEBAAAAAAAAAAAAAAADBQYEAQL/xAAuEQABAwEFBwIHAQAAAAAAAAAAAQIDBAURM1JxFBUhMaHR4RJBIjRRYYGxwRP/2gAMAwEAAhEDEQA/ANKvfehyTdlWGJUzLsyXQlIdS3zEhRzUCNRJzI5vXEDjRanzGvv0tBe/pmxfXnfAitv1fGel7RTJSQlqGWDxL6XTnpFIIBQrqTs35x8ucjU9TuR9MYr1RrU4llxotT5jX36Wg40Wp8xr79LQq8c7a3Wd9WZ96DjnbW6zvqzPvRz7bBmQ6dhqMg1caLU+Y19+loONFqfMa+/S0K3HO2t1nfVmfejzjnbW6zvqzPvQ22DMg2GoyjVxotT5jX36Wg40Wp8xr79LQrcc7a3Wd9WZ96POOdtbrO+rM+9DbYMyDYajKNXGi1PmNffpaDjRanzGvv0tCrxztrdZ31Zn3o94521us76sz70NtgzINhqMo08aLU+Y19+lotro3m8tS8hxosTEu4UPMKUFFB1oViAAUlQzBGWRpXWc8ev3bLaS4puQWlHKKEJmApQGZCSVUrSv/uLq27QQgy15ZKq2VISibSnWpgmmMpH7RpVa+gioAiaOZknFi3kMsL4uD0uNJgjmw8laErQQpKgFJIzBBFQQdxEdIkIgggggAggggAggj4edShJWohKUgkkmgAGZJOwQBR3vvKJFDQQ0X333A2ywlQSXFfGOIg4UpGZUchlWlaxUcaLU+Y19+loiXWcE0+/eCaOBhCFolAuo0cumukmCDqU5Q7K4RTMEQvo4QrUmKvSzcmhhZJaS+l7HgryVLwKpUjPLfEckrI0vetxJHE+RbmJeNfGi1PmNffpaDjRanzGvv0tCtxztrdZ31Zn3o84521us76sz70Q7bBmQn2GoyjVxotT5jX36Wg40Wp8xr79LQq8c7a3Wd9WZ96DjnbW6zvqzPvQ22DMg2GoyjVxotT5jX36Wg40Wp8xr79LQq8c7a3Wd9WZ96PeOdtbrO+rM+9DbYMyDYajKNPGi1PmNffpaDjRanzGvv0tCrxztrdZ31Zn3oOOdtbrO+rM+9DbYMyDYajKNXGi1PmNffpaJ90L0OTjs0w/KmWdli0FJLqXOekqGaQBqAORPO6oXrj3wn5i0fI5wS2Ey63QWEug1C0IAJWrrOzdFldDpm2vXkvAjoY9Hp6m8jmexzHK1ycQvf0zYvrzvgQr39/WBP8uT46oaL39M2L6874EK9/en0/y4eOqIKzAdodNDjt1OEEEEZY1QQQQQAQQQi27exwrUhhWBCSRjyqqmsgnmp+/r2R0U9O+d1zTnqKlkDb3Du64EgqUQANZJAA9piE1bUupWFLyCTq5Qz9B1GM1edccTpFqWtNecoqUK6uccteUcIs22S274ncSrdazr/hbwNhj7uNaKZKcVZ7wBk54q0YVzUPEUWya5YXBqG/IDMxl8hb8wyMKHKpHxVjEPZXMegGLphdoWm0UMymkSFA420LThUDUFLqlhKVD0x7T0c0Et6Kip7nlTWQ1EVyoqL7GvXIeVITTliPElKQXZNaq8tgnlNYjrU2cvRuAh6jD7NuXbk08h2ZmCwWllaHHXEOKQogAlpDdQAQACmqUncYnTnBlMGZwm21aRYrytJpDvISHwcPo1aotinNUm7Zl2nEsuvtIcVzULcQlSvQkmpidH56vrwVzMm2uaS6JpAqp04SlaRtWpJUrGkbTWo3UqRRXWvxOWeQGXSpofsXKqRTckVqj+kj2wPT9RRBlLZl3XFMtPtLcTzkIcQpSfSkGoj813ovzOWgSHnSlo/sW6pRTcoVqv+okbgIvLk8FszONomi6JVs0LSsJUtQ2LSkKTgSdhrU7qUJA/Q0It931T0y3YjCiAsB2cWmvIlwcmqjUtw5ejZQwrSnBlMCZwi21aRIxcnSaQbiUl8nD6fREO0bl25KPLelZgvqdWFrcaWhtS1AEJLqHKApAyCKqT1QPC44SrSS843YkvRLLSULmcGQCBTQywpqrQKI3AdYiAkUyGobBCdOLtGz8a5mWKVPOFa3XUKViWo7XG14K7gKeiKSft+YeGFTlEn4qBhHtpmfQTFVVUk1RJzRGoW1LVw08XBFVyj67bUulWFTyARr5Qy9J1CJrTgUApJCgdRBBB9ojIY7MuuNp0iCtCa85JUkVrTNQy15R8uslt3wu4n221nX/E3ga3BCLYV7HErSh9WNCiBiyqmuo1HOT6c+vZD1FZUUz4HXOLSnqWTtvaEEEEc50BBBBAEi4/TyewueK3DPdDpm2vXkvAhYuP08nsLnitwz3Q6Ztr15LwI1FDgNMrX/MPC9/TNi+vO+BCvf3p9P8ALh46oaL39M2L6874Ecb53BenZ1M6xOCXUGAyQWA5UBalk1KwBrGzZ1xJURrJG5ie5HTSJHK168kFaCLP+7Ge+dk9yb/MhZsB5xTag6vGtDrqMWEJrhWUg0GQ1Rn56KSFvqcqGigro53elt5ZwQQRxnYfDoqkgayDGV2M+lqYl3XK4G3mlrAFThStKlUG00ByjV4zm9dlFh4rA+DcJKTuJzUk/eR1egxbWVIiOcxff+FRa0Sq1r09v6aTwzX0KUos+UUnA62FuqTQ1QvmNpOoBQqo7aFO8xjcek119Q9gFAPQAAPQI0vgkuAmd/xs2msulRDbZ1OqBooq3tpOVPjEEHIEG8KIzyy32kvIW82XmkqGNtKykqG0BY1f+qZVrH6iuha8pNSqFSOENJGHRpSElsj4ikDmn7jrFQawpcLFypZ2UenkjRPS7ORSaJUlFSG1I1bwCKGpGsCkKHAApInpgFdFFgYUbFjGCpXpTyafxD1wBu8J1+uD5i0hpR8DNJAwPJGeXNCwKYgNhyI2HYXAmCsDwyK6nCG7JzC7LthQJbVg8orUDIEB0kDEggj4QgEV5W0jOuEGx25S0HWmFJLKsLjeEghKV1ODLYCFAD5OGGzh+aAn2FACqpfM010Wqld+uMzlmCtaW0DlLUEgDapRAA9pIgel9cGx25y0GWXlJDIq45iIAKECuDP5Rwg9RVujSL38Irky+izLHUkKcUG/KK0BPyWSAaJArVyhyBw7DGMzLBQtTaxykKUlQ3KSSCPYRGkcAbQNovKIBKZZVOqq2wabssvbAGkXF4PGLO+GUdNNqrieUNRPODYNcNc6qJKjU1OyHOPKwAwPCnvba8rKyq1zxSWlApwKSFaQn9mlB55O7VtNACY/LlrTDS3nFsNlllSqobUvEUjYCo699M6VpU0rGj/pAKT5bLALqoMKxIrzBj5Kqb1cof8A5jqhr4I7mSzco1PqGkffaNSo1ShKsi2lGqtBQk1OvUDSB6YHGx8DF8yoKs6aUMLbZWypVBRCc1tk7QByhXOgVuEVfC5cBEn/AI6UThYUoBxsamlE0SpA2IJNKbCRTI5ZiDTUaaxluIoR6CCR6DAEq2phL0zMOt1wOvPLRUUOFS1KTUbDQjKNTaFEgHWAIzy6llF94LI+DbIKjvIzSn06ier0iNGijtWRFc1ie39L2yYlRrnr7/wIIIIqS3CCKy33nEtpDS8C1utIxYQqmJYSTQ5HXDN/djPfOye5N/mR2QUUkzfU1UOOoro4Hel15EuP08nsLnitwz3Q6Ztr15LwI43OuC9Jzvlj86Jg6FTQSJcN0BUlVahZrzd22O10Omba9eS8CL+mjWOJGLzQztTKksrnt5KXF57qMz6mVurebUxjKFMuFtQxgBXKArqFMt5iq/u6a89tHvrsOcETkAj8HbKmpm0pYvPOoZfaSgvOqcUAWkqIxKO8mM+sDmvdpmfEVGj3L6RtjtLPgojOLA5r3aZnxFRW2pgpr3LOysZdOxaQQQRnzRBHGal0uoLbgCkq1g/69R647RU3pndFKrI5yuQPSrWfSBU+yJImq56NbzvI5XNaxXO5XCJZFkLm5pErL1JcXhSqlaJrm4rqCeUfR1iP1Ky2xISiU1DbEu2BVRySlIpUnafvJMZH+j5g083yPhA21Re5JKqoA2VIBPoG6OHDtb7i5pEgCQy2hLigPjrVWmLeEgCg3qJ2CmuMepRcIXCC7aai0gFuUSqqUfGcI5q3f9QnUNtSARWXFvILNmlTRbLh0LiEJxYRiUUEFR+TySMs84X0JJNACTuAr9wj6caUihWlSQTQYgRXqBI1wBa3kvPNWgsqmnSobGxUNp6kt1p7TU9cVTD60KSttakLTzVJUpKk+qoGo9kapYdwbMnLPVPsuzRwIWVt42SUrSnEps0a16qHaCDthCsq7hfkJie07SBLlILaucuoSapzyrWgyOIgjKkAR7ct6YnVIXNOFxTaMCVEJBw1JzwgVOevXF7wStMqteXD+zGWxsLwFUBXUAFKH7yUwnw3cFNkrmbVYwg4WVaVZ3BPNHpKsIpurugD74XGmU2u+GNoQXRsDpFVgekYFH95SooLDt2YklrclXC2taCgqCUk4SQTTECAagZxe8K1krlrVfKhyXzpUHeFc4V3hWIU3Yd8KEAdZiYW4suOLUtaucpalKUfSompiyu5eWakFhcq6pA2tmpbV1Kb1e0UO4iOlpXcLNny8/p2lB9akhpPORTEaqzzHJochQqSM6w+WxcKzJWzkWg87NjG2hSW8bQKlrSFJbFWteup2AE7IAS793mFpTKJrRltQYQ2tOKoKkqWolJ+Tyhrzyix4PeEB2zFaJYLkqpVVI2oJ1ra/wBSnUeokkp7TSl1KEqUAaHCCadRIEfK0EGhBB3EU+4wB+s3EsT8oQCl2XmGyKpOSkqFKg7D94Ij8tW1ZC5OZclX6hTa6FVKYk1ycT1KHKH0bDGg8BNvuImlSBJLLqFLSD8RxNCSncFCtetI3msv9IQI0snyPhCh6q96QUUSRtoVEjdU74A8lJZDSA22AEjUB/r1k747RT3UndLKoJ5yOQfZq9tCkxcRkZWq16tdzvNhE5rmI5vK4IIIIjJCrt/ms9plvETGg8IjKnZmzZYPPNIefdSssuqbUQGlKAxJO8CM+t/ms9plvETGj306RsftL3grjQWXgrr2M7auMmnc8/u6a89tHvrsWt2LqMyCnltLecU/gK1POFxRwAhPKIrqNM9wi+giyKwIIIIATbl9I2x2lnwURnFgc17tMz4io0e5fSNsdpZ8FEZxYHNe7TM+IqK21MFNe5Z2VjLp2LSCCCM+aIIob6SanJWqf2asZH7oCgr6Aa+yL6K68R/wj/8ADV/pE1O5WytVPqQVLUdE5F+h0/R9WBNzSdpZQfoWa/iELvC7aCH7XfLepsIaJ3qRXHT0E4fSkxccAj4FpOoOtUsqnsW3/wAwiXgr5bNYtflMxX06VdY1hkhl4HpIu2xLkamkuuK9GAtj/ucTGuXyv7Iyj4kZttToUkFyjaVoQk1ppEqNVZZ0AORG+Ms4EnlJtdICqBbLoUPlDkqA6s0g16uuK3hTQlNsTYQtS+WkqKtiihBKQdqRkBuApsgDTrWVK2LobTkhWUmlpbeabVVCkqSpbb7IJolScJFBkQrYc4oeJdhTjunYtANIVytCHGUlFdYSl1ONsdRBpsoKCEmzLzAWdMWbMoU42oFcuRrZezI2j4MkkmmqqsjiNFqkAOnCjZ8iw8wmzltKQGilwNOBdFJVUKcUCarUFnM/I6hDXwT3psuRlw049gmHjidWptYSCK4G9JSgSkbSaVUo7YhcDVx2pvHPTSAttCsDTahVKlChUtQ+MBUAA5VxV1CLR+8VlzlqCzl2aypvSFkTACUqxioyCEg4CoYQcW40gDlwr3qsueliyh7HMMnE0tLaymuWJvSUoUqGVQaVCTshS4L7PkXn302i40lGhwoS64EVUpQJUhRIopITrBry4cm7w2XJWobORZrIbDiWlTBCVKxmgzC0klAJoTi3mkVnDLcdqVCJ6VQENrVgdbSKJSo1KVpHxQaEEDKuGmswBIVcmw5R3Tv2iHEDlaHStKK6fFUGk41jqAFYv7JXK22XrRnE0k5Ram2WnFYUJCUJW4+6AaEkKAwk0ATqJJMYLSGW0LzJ/s1izZZCm0f5kyo63nstVCfgxQa6VwpyGHMDarn3+kJqY8glG1NhKSW/g0toWE6w2kGqcs6FIyB3Rk/DNJKbth5Z1PIacT6AgNH72zFfwZNpVa8mFLUgaQkFORxBCylJOxKiMJ3hRG2sXXDi8pVrYSqqUMN4R8mpWSOs1z9ogCt4J7RQxa8upzU5iaB3KWKI+k0T/VDR+kIsGZk07Q06T7VIp+ExmtiV8qlsPO8oZp6dImn3xoHD68DaDCAc0y4J/qWun4YAiXKk1Ny2JX7RWMD90hISfbSvtEX8V13T/hGP4aYsYylQ5XSuVfqa2majYWon0CCCCICcq7f5rPaZbxExo99OkbH7S94K4zi3+az2mW8RMaPfTpGx+0veCuNBZeCuvYztq46adxygggiyKwIIIIATbl9I2x2lnwURnFgc17tMz4io0e5fSNsdpZ8FEZxYHNe7TM+IqK21MFNe5Z2VjLp2LSCCCM+aII4zjeJtaaVxJUKb6gikdo8UaCu6PUW5bzxUvS4QOD21/JLSlX1GiMYQv1VjRkncAVBX9MWHCzZBlrVfyoh+jyP6uf7cYWfaN8KDrmMqUQOUSSNmZrT0ZxeW/eVc5KybT2JTsrpkaQ0ONtWjLeI68ScBSa6xQ1JJjYmMOdy7TMraMq+PivJCvVX8Gv8A7VE+yG/hxu/oJ1M4nmTQ5XU6gBJ+skJI60qjPZH/ADW/4iPxCNo/SDd/wsoioqX1KptybUK+jlD6RAGIQQRqHBxweNTEsm05lwKawvYWcNM0KW3VxZOY5OIAAbKnIggc7m2o67YM9Iyq1JmWVaVAbJC1MlSFO4CnPFk4KDPlJG2ECxbSMvMszQGMtOJcoVUxUOKhVQ0rvoY4WVPusKQ+y4pt1IBC0mhBpn6RvByO2PXXlTDi3AnEpSipWjRliOajhQKJqc6DLOAO1t2kZiZeminAXXFOEBVcNTWgVQVpvoIfr32m81YElJTS1LmX1l1QcJK0shSlN4yrOubYAOeSh8WM7bdUw4hwpwqSoKSHE5VGYqlQorPYcoLWtB2YWt95xTjqhUrUak5ZdQA2AZCAOEEalwicHbTEqbTlXAhoIZKmcNQSoobCkKB5IOIEgg7d+WWwBo3Ahd7yieM2r/LlRUfvOqBSkehKcSj1lEKt97UM1aM0+dRdUlPqI+DRTdUJB9JMal+j27/hptFRUPpVTbmgAH0cg/QYxm0P853+Iv8AEYAZ+CmxzNWqxlVDJ0y+rBzPbjKPYDuiFwiWx5Zacy8k1QF6NHqo5AI6iQpX9UfN3bzLkpacbZqHpoMoDgp8GhOlLhB141Y0gU1ZmtQK0Da8BCgBySCB6MwIA1mSbwtITSmFCRTdQAUjvHiTUA6qx7GOVb1vNmiXJcgQQQR4elXb/NZ7TLeImNHvp0jY/aXvBXGcW/zWe0y3iJjR76dI2P2l7wVxoLLwV17GdtXGTTuOUEEEWRWBBBBACbcvpG2O0s+CiM4sDmvdpmfEVGj3L6RtjtLPgojOLA5r3aZnxFRW2pgpr3LOysZdOxaQQQRnzRBBBBACBfKyAy5pUZIdJqPkr1mnUcz7DF45dtNpWWmfkZcImJdZamGWQaOgJSrStt/LopJKRrqoZkCsq9srpJRdNaKLHs1/diit4Mr9GzHVNugqlXVAroOU2qgGlSPjCgAKddACMxRWks+ZZIePNOBmbRhSOb4eS8RMOJCtRStJ1KBBChsIOYIOyNC4V55ufakrUZWcDiFMqaV+ycScZFN5xEE7QlBFQYn8Ml2lOLFsS2FyWcab0ikZ02Je/eQUlArsw55ZjL9MrBo8RwYsWGppiphxU1VpQV3Abo7jhOcbZbVtiRutKIbBxzUu20kjLCXGyt1ZOw0x06yOuMTjX70LbfunKLQpK9AJVKqZ4FgBlaTuIxke3rgCTYF2bMs+zGbVmmzMhaWFKUtOII0hSOSzqISVZ1BVkabo94U7+LlTLy1mOoQFth5TjaW1AoVUNBFUlNDRRJGeSd8Icve2tiP2W7WoW0thWvLSoW42rdTlKB3EjKgqp/8A3/mANn4K7+LmjMS1pOpWENl5LjiW0gITQOpXRITQVSQTnzvZ9W5dqy7Qs161JZsywbS+pK0JwBejKgSpnVRRTlkFZitNUYt/9/5hsdvZhsRqy2q4lOOKeOYojSFaGwdtcieoU2mgGgXdtry268424DjlZZ5ok7cDWNpQO8DCD1pJ2iMSjYLoONsXUnVrUlGnE2lNTTGtSCyhI3klIHsjH4A0Xgmm25FuctV5ZDbSEshtOt1xRCgKb8gAdmJZNADGe1U4qtKrWrUkE1UTqSBmczkI90ysGjxHBixYammKmHFTVipUV3E7407gauypLn9rzGFuWaQ5gUvKpphU6K81CU4xiOuuWWcAVjF202bZi7Qn5cLffWGpdl4GjdQpWldR8qiVEJOrCBkVGlDc2yA85pF5oaIyPxlaxXqGv6ItuE6/X9pupbaBTKtKJRUUU4qhTpVD4ooSEp10JJzNE2F0ZXRyiK611Wfbzf8AtCY4q+ZY4eHNeB3WfCkk3HknEuoIIIzRpgggggCrt/ms9plvETGj306RsftL3grjOLf5rPaZbxExo99OkbH7S94K40Fl4K69jO2rjJp3HKCCCLIrAggggBNuX0jbHaWfBRGcWBzXu0zPiKjR7l9I2x2lnwURnFgc17tMz4iorbUwU17lnZWMunYtIIIIz5ogggggDxQqKHMGEe3rrBspUyqoW4hCUK2KWcKaLrqqRr+kw8xV29ql+1y3iCOyileyVEavBV4nHXRMfE5XJxROBDupwhv2YhVnzUuHWkKWktrOFbdScaMwUrTUnI7znSkVl6bPkHWTPWYsoSFJD0q5ktrEaJW3mcTdSBQEgVGYpQOvDXdkOzUq5LNkzMxpEFIIGkwIxpOdBjABFa5gAbBGQTMuptZbcQpC0nNK0lKknrScxGmMuc40fgfvGy0t2zptKSxNkUxgFOkpgwLByosBIHWBvyziAiAL+/lhiQtB+WRXRghTdTXkKAUBU66ElNf3YoI0Wy7aRaVtyRdTjS9Kpl5hKhkpWiex+zFhUD1CO14uCxUnIzL9VvOpeQllLaSo6ErAxrSkVK6E1pkMPXkBmsXlx7EE9aDEqquBaiV0NOQlJWoV2VphqNWKGy7vBaudkZd8FbLxfUl5LiSn4HHTGhKhULAzFcjWPi17ZRZtuTRaThQxKmXYSkc1RZbUip9cqJV1kwB9cMF4mHC1ZkmlIZlFEqKAAnSAFAbQBlRIKqneeoxm8AEEANt1bOkW2fLrTcKkYiGZVvNbxTkpS8xhbrlmUgkGppkbW9XCI9aTabOlJYMtOFCAhJqteYwNigCUJrSoFchrpWEGWl1OLS22hS1qNEpQkqUo9SRmY17gWuxopybVNN0mZYMpSkkHR6VBWo5VGPDhFa5VUNpgBFsG6wcKlPKoEOLQpCdqkHCrl11VB1fSIeEigoMgIrLB1THa5nxDFpGZrZXvlVHLwReBqKGJjIkVqcVRLwgggjjOwIIIIAq7f5rPaZbxExo99OkbH7S94K4zi3+az2mW8RMaPfTpGx+0veCuNBZeCuvYztq46adxygggiyKwIIWr3XoXJOyzDUqqZdmS6EJS4lHMSFHNQpqJOsc2K/jXaPzK73qX/wCYA+7l9I2x2lnwURnFgc17tMz4io0e4MtMaefmZmWVLmYebWlCloWaBsIPKQSNY++M4sDmvdpmfEVFbamCmvcs7Kxl07FpBBBGfNEEEEEAEVdvapftct4gi0irt7VL9rlvEEdFLjM1Q56vAfopot8+k7G/jzHgqi+t+7crPJwzTCHKalEUUn1XE0Un2GKG/wBKzPlNnzUrLKmPJnXVKQlaEZKbwDlLI39eqPONdo/Mrvepf/mNUZIzG+/BuZadaYlVHRzKVaHSq/apzLGOlAVJzSVazUE7YXrmtsIn/J7RThacS4y5j5JaWckrJPMUlSQK7K11CNctKbethuZs9yUVKTcuhqYZUp1Cyl2qi0oFAonNJBO5RhH4QpVM7IsW40jAs0anEUpgdHIxKB1EKGDPMhTe6B6LF5bCfsqcCMagRy2XmyU40agtKknkqzoRs6wQTPluEy1EDCJsqH77TKiPaUVPtrFmbOXadhyypdJcmLPW42ttIJUWVnEgoSM1UARQD5K6ZikJFp2e7LOliYbU24ACUK10OoimRHWMoAZJnhNtRYp5WUj91pkE+3BUeykQLuWHMWrOFGNSieW8+4SrAjUVqUo8o0FANtBqAJFVZlnOzLoYl21OOqBISmlaDMk1yA6zlDuizl2ZYcyuYSW5i0FttNtqBCgyg4llaTmmoK8jqqiuZpAFBfREuqe0FnpxNNpbZbwcourHOUCOepSlEV2kZaxDBcrg4MzPOS80ohEuhBe0StTqs0sY6EEhOainUcgdsffB1KokpN+3XUY1Iq1KIpXG6rkYkga6qODLMAOQ72VNvWQiXkUSipucmkuzL6kutoJdJSXSSoUVTEADuSIAdLAu1KyKcMqwhuutQFVK9ZxVVK9pihuj0xbX8ST8AR5xrtH5ld71L/8AMFxJaZM5aM3NSypbylUuUIUttfMbLauUgncDs1wPDO7B1THa5nxDFpFXYOqY7XM+IYtIytVjP1U1tJgM0QIIII5zoCCCCAKu3+az2mW8RMaPfTpGx+0veCuM4t/ms9plvETGj3+lpjTyEzLSypgy7zi1IStCDQtlA5SyBrP3RoLLwV17GdtXHTTuOUEJXGu0fmV3vUv/AMxYXRvQuddmWHZVUs7LFoLSpxK+ekqGaRTUAdZ50WRWFde/pmxfXnfAiuvzfGelrRTJSYlsJlg8S+l0mukUggFCxuTs3xY3v6ZsX153wIV7+9Pp/lw8dUQVL1ZE5zeaHRSxtkla13JT3jpbO6z/AKkz78U9iSi2m1B0pK1OOLOCtKrUVZVz2xYQRnpquWVvpevA0cNHFC71MTiEEEEcp1BBBBABFfbco462nRFAWh1twY64aoViAOHPZFhBH2x6scjk5ofL2I9qtXkpI46Wzus/6kz78Trr31tB20peTmxKYHkumrKHQRgTXWtdBnTYdsVMeXd6dkP4c1+ARa0lbLJMjXLw8FRWUMMUKvanHyOllfrBO9klfxORFbT/AGbbKkHKVtSqgNiJtI5Y3DSJzzzKh1RKsr9YJ3skr+JyLS+9g+XSS2UHC8mjjK9qHkcptQOzPIncoxdFGY7em0nbEt2YdlEpQl1KFaNQOBaFAFXJBFOWlyh2Guw0iVOcLyZhIRN2VLvpGxbgUB1gLZVSG20bKbvDZTb+HBONBaRswPJycZXuQpQHoqk9Rxmz7uvPIxowiilJUlSiFJUk0UlSaZER8PkaxL3LcSRxukW5qXqPEnwuplwUyllS7CTsQ4Eg9ZCGU1iJdm03rat2WcmkoWlsLUWwDgQhIUU8lRNfhC3UnWabgIUrQu68wjGvCaqSlKUqJUpSjRKUppmTGy2ZZLd3bKcmCA5OOJSDtxOqyaYbpmUBR9JoTuAMka9L2reJI3Rrc5LlJryf7RtlLQFZWy6LVlkubUPg06qHRpqrLUo02xLtX9YJLsk1+JuLK41gGRkkNLOJ5ZLr69q3l8pxRO35IO5IittX9YJLsk1+JuPsjKa918p9m0XZOUErgbbaXV5DpPLrtQsDZuit46Wzus/6kz78c71dOTXZ5f8A3xzilrK2WOZWtXgXlHQwywo9ycSvsSUcabVpSgrW644cFcNVqxEDFntiwggiqe9XuVy81LdjEY1GpyQIIII+D6CCCCAK+25RbraQ0UhaXG1jHWlUKCs6Z7IuOOls7rP+pM+/EeCOqGrlib6WLwOWajimd6npxL65N8J6YtHyOcEthMut0FhLoNQtCACVrOWZ2bosbodM2168l4ELFx+nk9hc8VuGe6HTNtevJeBGhpZHSRNc7mpnKqNsczmt5IF7+mbF9ed8CFe/vT6f5cPHVDRe/pmxfXnfAhXv70+n+XDx1R81mA7Q+6HHbqcIIIIyxqgggggAggggAggggAjy7vTsh/DmvwCPY8u707Ifw5r8Ajts/wCYb+f0pw2j8s78ftB0sr9YJ3skr+JyHKE2yv1gneySv4nIco0pmBFH/TbZpqlbTz6kTaRn6NIn6VCFm/NmeQ2mH0ikvPnPciZA+7SDPrUDGhX2sHy6ScYScLootleooeRym1A7M8idxMUiALesUpWMD9ClQ1FmabO7WnlCtNeFXXEU0SSsVi+5LBKsUiPT2Fi41meXWmX1CsvIHLcuZI+/RjPqURDMv/qVshOuVszM7lzahkOvRpz6lGPVBNg2KEpGN8AJSNZemnDu1qqo1prwp6ou7kWD5DJNsKOJ01ceXrK3l8pxRO3PIHckQhiSJiMT2E8qyyK9fcvoTbV/WCS7JNfibhyhNtXp+S7JNfibiUiFC9XTk12eW/3xzjperpya7PL/AO+OcZu0PmHfj9Gns35dv5/ahBBBHCdwQQQQAQQQQAQQQQBIuP08nsLnitwz3Q6Ztr15LwIWLj9PJ7C54rcM90Omba9eS8CNRQ4DTK1/zDwvf0zYvrzvgQr396fT/Lh46oYb+TjbNq2O684lttK5zEtaglKashIqo5DMge0RxvE3YM+8JiZm5ZTgQEApngjkglQFEOAa1GJZ4/8ASNWfUigl/wApEfdyF2kFIn8XLt+dMfaKvzYOLt2/OmPtFX5sVW6Vz9PJbb4TJ18ECkFIn8XLt+dMfaKvzYOLl2/OmPtFX5sN0rn6eRvhMnXwQKQUifxcu350x9oq/Ng4uXb86Y+0Vfmw3Sufp5G+EydfBApBSJ/Fy7fnTH2ir82Di5dvzpj7RV+bDdK5+nkb4TJ18ECkeXe6dkP4c1+ARYcXLt+dMfaKvzYnWHJ2BJvpmWJuXS6gKCSqexUCgUnJThGoxPT2esMiP9V932IKm0kmiVnpuv8AuW1lfrBO9klfxOQ5QiXatFqYtyddYdQ6jyWWGJtaVCoU5UYkkisPcWZVBCKf+m2zXVK2n9CJtIy9GkT9KhD1FHfOwvLpNxgHC5ktpXyHUcptQOzMUPUTAFB0lbO+Vsz6Fzah9+jT7Qow9xR3MsLyGTbYJxOGq3V/LdXynFE7czQdQEXkAEJtq/rBJdkmvxNw5QiXltFqXtySdfdQ0jyWZGJxaUipU3QYlECsALN6enJrs8t/vjnSL+3pawJ18zMxNy6nClKSUz2DIahRDgEV/Fy7fnTH2ir82Kyps9ZpFf6rr/sWtNaKQxoz033fcgUgpE/i5dvzpj7RV+bBxcu350x9oq/NiDdK5+nkn3wmTr4IFIKRP4uXb86Y+0VfmwcXbt+dMfaKvzYbpXP08jfCZOvggUgpE/i5dvzpj7RV+bBxcu350x9oq/Nhulc/TyN8Jk6+CBSCkT+Ll2/OmPtFX5sHFy7fnTH2ir82G6Vz9PI3wmTr4OFx+nk9hc8VuGe6HTNtevJeBEK7zNgyLxmJablkuFBRVU8F8kkEii3CNaRHa4c429atsOsuJcbUuTwrQoKSqjJSaKGRzBHsMWkEX+UaMv5FTUS/6yK+668cbQspiYw6dlp3DXDpG0LpWlaYgaVoPoiHxVkfMpXu7Xux7BExCecVZHzKV7u17sHFWR8yle7te7HsEAecVZHzKV7u17sHFWR8yle7te7HsEAecVZHzKV7u17sHFWR8yle7te7HsEAecVZHzKV7u17sHFWR8yle7te7BBABxVkfMpXu7XuwcVZHzKV7u17sewQBKs+x5eXJLDDTRUKEttoRUbASkCsTYIIAIIIIAIIIIAIhWhZEvMEF9hp0pFAXG0LoNoBUDSCCAInFWR8yle7te7BxVkfMpXu7XuwQQAcVZHzKV7u17sHFWR8yle7te7HsEAecVZHzKV7u17sHFWR8yle7te7BBABxVkfMpXu7XuwcVZHzKV7u17sEEAHFWR8yle7te7BxVkfMpXu7XuwQQAcVZHzKV7u17sTLPspiXxaBlprFTFo20IxUrSuECtKn6YII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atlstuaffairs.mercer.edu/mu-atlstuaffairs/dean/suggestion/images/Mercer-M-Bear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66" y="5390164"/>
            <a:ext cx="1066494" cy="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data:image/jpeg;base64,/9j/4AAQSkZJRgABAQAAAQABAAD/2wCEAAkGBhMSERUUEhQVFBQUGBQVFRUUFBUUFRUUFRUVFBQUFBIXHCYeFxkkGRQUHy8gIycpLCwsFR4xNTAqNSYrLCkBCQoKDgwOGg8PGCwcHB8pKSwsLCwpKSwpKSksKSwpKSwpLCkpKSkpKSksLCksLCksLCwsLCkpKSkpLCksLCwpLP/AABEIAGcB5wMBIgACEQEDEQH/xAAcAAABBQEBAQAAAAAAAAAAAAAEAAIDBQYBBwj/xAA+EAACAQIEBAMFBgMHBQEAAAABAgADEQQSITEFBkFRYXGBEyIykaEHQlKxwfBi0eEUIzNygpLxFUNTosIk/8QAHAEAAQUBAQEAAAAAAAAAAAAAAwABAgQFBgcI/8QAKxEAAgIBAwMEAQQDAQAAAAAAAAECAxEEITEFEkEiMlFhEwYUQnGBkeFS/9oADAMBAAIRAxEAPwCjwuPZTrL7A8WB6ytxHDewgLUipuLzi5Rhajf3RuKONBEPSvMPg+KkaGX2D4mD6zMu0zjwSzk0IeTBpW0a4MKp1JnyhgbAWDJFMGVpID2gGiOCYCOIkamPBkCLO5ROGkbaSQCT4WkWPgNTC01ytmoQ3bIzkorJR43lZ8Q+ZmCINurH02kjcuYTD0zUqAsEF2La+Vl21mqyiZjn8t/ZlA2Z9fHQWvPWdLOzT6eNMXjtXg566uEpOxrcoKX2i01YKMNkS4FwbN55dtul7zR8V5lp0sOmIXNVRmAGUi+vfMRa0z1Wlh/+kge77QtfpnzX1t6ZvnAzhT/0lwdjXGS/bKP1vHdknu2Ci8Fzh/tIwrMARUS5GrWIAOlzlJO8t+Kcfo0MhquVFS5VgpYEC34b955digfYKnslULmIqgG73Bupa9iPICaLm/D2wGDObPYFcw1Guu/pG7iUbGzY8P49Qrm1KqrH8Nyrb9Ad4Y+IAOVnVSRexcA28jPLeL8IWhQwuJpMytUAJ11V11JBAGmmxh3Oz+1XCVjoalIliLjW69jH7ngfv2yegtg1YaqrC2psCIDW5dwzfFSXX0t137zF8q4a2Jomli8/vAtTbMpsLZl1Ji4tzPicPjaqCofZrVNlcAjLmsQCP4bwsb5x4eCPpa3RpK3I+HOxdfW4126yur/Z+R8FVT4MCPqBGcX+0CpTxDqlOm9MZLHUHVQTrfx7TaUnzKCNiAfQy1X1C+P8s/2Q/b0z8YPOcRyfiUH+HmH8JBPyMrK+CddHVl/zKR9dp6y9QLa5AvoLm2vnGugI1sQfI379Jer6tNe5JgZaGL9rPIvZiNNP96z1DFct4ep8VIAnqpIPnKXF8gLvTqFfBwCPmLS7X1OqXu2K0tHOPBiPZ/OMZZosZyjiE1C5x3Q3+kp62FZdwQex0l+F8J+1ld1yjygXL2i9j3B6AHobnodpMyeo8Jc8tY51rJSyq6ORdXW+XxB6RrZuEXKIq0m8MqOLcLNCqUPZWB6EMobf1geX+k9G5nrUhSZxTSsyHLfU5ATYE27X2nnz730G+23pA6W93RbfgJdWoPC8gzLGAQhwJGUlwAR5Ywr1kpSMMQiLLOZY+04BFgfI2MMeZxzFgWSTCYs0nDDyI8Js6VcOAw2P/H6TCmW/LvE8rezY2U7a7HpOI/U3SvyQ/c1rdco3elazsl+KXDNOYwraOB/r5xuaeb8HUDQ3rOZomMjtJYEPepGe0+fb+s5fpOZpJIY6XNpwtGM30jc8lgbJJ7SNL62v6+kjDxucSSiLJJm7GcLa3A+siY7xt7fprJ9owR7S5897yOvZgVaxHjrIy17n9mcdtuhjpYewz35M5xfloi7Utt8pOo8u8z2oNjceeh8Z6GKkruI8Ip1txZujD9RNfTa5x9NhQu0qlvExonIRjuG1KJsw06HoR5xTajNSWUzOcLFtg9eq4W8AxGAEu1a85Vw4M88ha4s6jkyFbAWgyOyTV18HK7E8PEv16hPZjYI8Bxnox9Zf4THg7GZCrgiNhFh8UyHWRs08bN4i4N9Tq3tJ1qzMcP4sDbWXNHFAgTKsolHbAizV5MjwFa0nRvGVJQGwGU95cYajZbdx/WZqtxdKNi9+wAtvAsVztVb/AAwqeJ1Pbedv+mOk2WxeoS+kYmv1kKmoM2t5FjcClVClRcynQjUfIjUTBNzHiG/7p9NI08Xr/wDlf5zuI9Ks8sxn1CHwXo+zzDZtWcj8OgHlm3tLHi3AFq0VooRTVCCABpp0mPHHMQP+61pLT5txK/fv5jpHfSbPDRBa2r4LrHcntUwtPDh1JpsWzEGxvfT6wXiPKFV8HRw65C1JiTrYEHtcyKjzxW+8EPpb5wtOdG601PkT/KAl026PjISOppfnBnK3JeOfKjWKKLLmqAqgOlwubeG87cBYUcMlJHqCkroSFLWHukGw8jL+nzgPvUz6NeTJzVSO4dfQfzgZaO5fxCK2prHcYLhnEFo1aTnClXTKM2equ4FyVZvyjebuHZuI1VG7AN3v7rMfynoi8cw7CxYeTL8tZ00cNUbN/dM4vZvvbEa3t0JHrAypnHlMn6WsKR46KBKFzsrKpv3P57T1/g9TNh6Ld6dM/NRBKvJ2GamUClFLZzkOpbuOlpZ4LCClTSmCWCAKC25AFhfxkFFrkJWsGd+0Kn/+IntUTTfo1vKZTleufb0Up4morlgWpPnCsFN2CnY3UbmehcwcF/tNE0i3s7kHMBfa+lrzL4TlfG4d6ZR6VVEI3BBVb+8FuN7Xia+hST7jZ2/fj+7zPc1cyNhDSKor582YHQ6ajKRt6zSWt/LzmD+04f4Gn4/y/neO38EpMseDc+UK7qhBpOdBmtluemcaA+ZmhxOHR9HUN4MAT6De08i4hVap7MeyCMqqFKI132yufH+cuOdcQ616PvMHFGmDY2sddzHjOUd8g+7K9RrMZyfQf4bof4SbX8jKjEco1qRvRYPpbSyt+msEwvM+KwtVaWKPtFOUE3DEKbDMrDfQzc1qyqMzMqrobsbCxHeXatdbHzn+yEqYT34PMnStQJBDLmurBgbMDprfQnWV7jrb5T1rD4ilWBCslUeBDD5bytx/J1CrcgGm38J0v/l/rNOnqcOJRwyrPRy5TyeaMvaR9JquJckVk/w7VV8NG/2nT6zO4jCshIZSD4i016rq7fayjOucOUDHwjSZKVjGEOvoHlEJMaJKwjcusfAsjCJHaPdJHaMOcjW/UfSPIkZEhOtTi4vySUnHdGw4PjhVpg31FlPie8LI+sx/BsZ7KqAfhY2M2W/ynjnWdA9HqXHGz3R22hvV1SfxyQsI0yZhI2mOmXSK8bf9Y9k0kbQiGOAyMtOtaMMIiJ0nxjC060YTbeSQjntBvvGhrmIddJGW7yaQiQPpaNZzeRMYs56ySiNklD9JwtIWeNvpJYI5JKgB038N/wA9IpEG/YikllDHoCKI+Q0q4Oh+cnW4nNyRbOmkIPUwkLA7R+SR7mh0yjxGB3lViMD4TWvRvBa2EvLVeowOY1qBBusLwfFiuhltX4d4StxGA8LS8rIWLEhmi7wfEgwlpTrdphAXpmWmA4z0JlW7S53iIN5rrap6/pKlK/eE8yVw1NG7Gx8N5RpX/d7T1j9JKL6eorw2cN1mLWqf2i7p1R3k61JVnMhsd7A+h2t9ZLSxBnTuCayjHX2WQaJqfWQUaohCP3gmsMcgqUCJGtYiGiMagDHUvkWDlLFd5NmBgb4cg6RmciRcFIfJYARrUvpBqeKhaVgbXg5QaCRlgamLqL8NRwP8xI+UPo8z4hfvBh/EB+msCYXjGEDKquXuQZWyXDL6lzl+Ol/sP6G8Poc0Yd9MxU32YW+sx1Sl9ZE1GV56CmXGxYjqrEtz0dKgYXUhh3BvKvjvLlLFACpnBW9iptYEdVOhmHRmQ3QkHwNpZUOaMQlvezLtlcX+spz6XL+LyWI6xPaSNnQwgREXfIAFLKpOgsPetPO+fcK7YwEqQrCmAxBynVr2brvNNhedlNhUQr4rqPlvLnDcYo1R7tRT1s3un5GUbNLZD3RLKsrmtmeX47gow+NWjUZnQPT94EhirEZbDpuNuktvtIxLe1p0vuBFa3QliVB/9Zr+K8sUK7CqykVAQVqLofdsRe3lK3nPlg4lBUpAe1pi1ibB100BOxvrK3a1sP27GV4ry/V4etGvSqata+UZQGtexA+IWtvN9w/jSVMMuIYqqlczXNgpFgfqR855xxjiuLrLToVKbXp7f3bBmIGUZtLXFh4aS35kwj4fheHpsD8d6mvXK1lPaMs+BRbRo8LzrhKjZRVysTpmGW/kTLXFYenVWzorjrcX07ht552nAcP/AGGnVepkq1mYKWuaZysRla19AANbTS8vYqrTwdQ1SGNEMUcMHVksbDyBy6HvCRm085FlPkjx/I6NrRbIT91jcfM7TLcS5fr0bl6Zt+JfeX5jaX/DftGRrLiENM/jT3l8yOnlNbRxCVFz02Doeo1F+oP8jNKjqdsNpPKAWaWue62Z5Aw8/SR+ztPTuIcqUK2tsjb5k0H+2ZTinJ1alcqPar3Xe3iv8puU6+uzZvDM+zSzjwsmaKyN0hRpkXFtRuD085Hkl9NPgrcbMGyRhWE5Iwxxk88Arj+c1/AcT7WiD1XRvHsZlmSWXLWKyVSp2YWnI/qnQ/m035Ut4mx0nUfjt7XwzSWtv0jWSEuvhI2WeUpnYgxS2w8ZEy6wrLYxpSEUhgRk8JGUhT0/WRlLQqkRYKZGwPSEsnT8pEyWhExiAmRljCCAd5EyfpCRYzIi8b/zH5ZGTCoixraxtp1jGMe0miJxhFExijiN29AqZNh8TbSGUKiVUzIysp6g39COh8ILXwZBvObznaWzLikmFIR06yRRK2lWKmH0qgbrYwU44E0SGN9nJAY8LBZwNkEeleDVsEDLMrI2STjZglkzuIwQ6ysxXDDuJr6mHBEArYQjxEvVali5Mji1Yoym5BAt6Sm4bxNFfLiFYrqpCnKw7EXBvNvisCD67yg4ry+Kg7EdRufWdb0XrS0jcJe2XOPBla/QLUeryjXcawGGfDpXzuFVFAIAOYH4c3jfr4zJUsT9enWVDcaxWGIRyWpKvswD8DL2Pjsb+Ehw/EVJ0On18rz0bpl0LIZU+5Pg5PW0OMvbg1VGvtDKeIBMoMPitB1htHETTlWZqZcJVk4IlXTrQtK0rShgmmFZRI6mHBnVN4/KYFSaJeAJ8MRI8xEs7CQ1aIMJGzI2AdMVCKdYdYG+HIjA9t47inwOm0WQEblgiVuxk4xME4NBVIY9KMenJyYxkEWfklswb2d9JCykfv8AWHFLyF6ckpLgbGOB2D43XpfA7drNqJcYPnn/AM1P/Uh/+TKBqZkFSn4QUtNTZygsb5x4Z6JguNUKx9x1zfhIAYfvzi41wlcTSak+x2Ya5SNQ377zzSon76w/h/MWIpbOWH4W94fPcekoW9K/8P8A2Woa3O00D4vlnG0qRpFfaUVJqKy6he5HYm22sJwDey4PVOoNWoEF7g2zX9NpeYLnxCbVUKfxLdlv3IFzLTF0MNjaWS4dCcxyNYhh1yg+J3mVbo7K36kWIzhLhnmGFxSrSdXoh8+iuWKlHXS66WOlrjyms+zUsorFr+yABHUEjUlfQGG8V5YZcB/Z6F6pWpnW9swHWwPp8oJwiu9DhVf2uYZS6BGuCuclbAHYa3lVJxJpdrIOH/aLUDH2qComY2ZfddRew01DfSa3hXHqGI/wXuwFyh0cf6fKeXcHWqoeolH2qqArqyZxY3O1iR5ibHk3AUCDjEU08ocFb5lGUHMyE3IO+h1ijLclGTyX/EuBUK986+8Roy6EfoZjuL8l1adzTPtU300cDxXrE32i1zUJFNAutkIYnKNyT0mq4BzNTxanIMrrYshtcfxL3E0NPrrKuHsBsors+meZNRP84xlnqfFeXKVfVhlf8S/F/q/rMTxblurQJb4kvo66j/UOhnQ6fX127cMzbtNKH9GfNOMR8rKw6EfKFFZDUTeWdRUrapQflAK5OMlJeGbumcwB3uL/ADjGXWB8v1M1Bf4bj6yxHrPBNTW6bpV/DPQ6p98FL5B2pxjJCTTtImTTzglImDN4yF0tDWXSRlReFUhsAlu3WRmn3hL07d5HlhFIWAR6MhKQ1xI2pi3jDRkRYIadt5EUELqp+7SJ6cIpDMFenIykKq0zIysMpEcA7CKSFYpLIwBwHmOpQa9NgQfiU7MP0M9N4NxyliV9w2YfFTPxDy7ifP8Ah8WVI1mi4XxZlYOjEMNiDr/xL/UOlwvzJLEvkyqtROrZ7o9mxGC7QIXUwXl7nJK1qdYhX097ZW8x3l9iMOG1FjOPtrsol2Wo3Kr42LYjoYoEawi3aVb0SpuIThcX0Mrzh5QRxyGiIpOj3to+1pXIcEJpxjUAYTkjGpySk0OmVuJwPaV9WiDv07zRBIPWwQPrLFdzRJMyuO4Qrggi/h+swHG+AvhmuL5CdD2v0nrdXDkbwDH8OSqpRluG3/TynQ9M6vZpLE8+nyirqdMro4S3PLMNxEjeW+G4kDsZWcY4MaNQr/t8V7yuV2Xwnr2l13fBTzmL8nGX6VdzXDN1hsb4wxMYJicLxTvLWjjwes0YuE1lFCVU4PBraeKhqg5A3Qm1+lx0mawuO/n328O03dHitF8KBkp+1ymoKYJA6Atod7HbwMpamUqmsLknVBSznwViETv70gNOtfr+el9dB0k6VdInFkU0StTg1XDAwkP84s2sipND4K16REbc2li6X3gtWh2hlPI2CFatt5NTxAkGUxjLeSwmJPAdpEVgaVSLa3ki17wbgE7iT2cYaV/GPzA7RwMingRdcF5dp1qTkMbkZPeHwN8WYHqJm8XgwrFVfPa/vWsNPOWNHidSnlCtYIbgbXJ794JWfMSe5JsPTWCpVkZNyllBZyi44XJVVKPf9+sHUMhuhIPQg6y1enBalGXk01jGxX3T2Yfw/nWtTsKoFVR30b0PWaKjzDhMYhpv962ZKmmo2NxpMJUo+kFqUz/W9vrKt3T6beFgsV6qyH2a/GchMjZ8FVKkahGNj6VNj5ESywePxFDAvUr0wzq5umi5kzWYsRfpc3mQ4dzNXo6K2dfwvqPRt/rNVw/nShVGWqPZltCH1RgdCLnp0mJf0y6rdbovV6iuf0zIZAjNicGSEXR0e2ZA+6nX3kNtx8po+RcJRqVDXok03UMtWidV9/ZlPbXqN7yHiX2fXJfC1QA+6MSRbewa+o2NjeH8E4RU4fh69ZgHqhc2RToVXoSPn6zLcWnug8UA8R+0V1rMtOkpRCVGa+ZrbtoOsv8AgPNNHFgqAVqAXNNrHTqVP3h8pgsQVeo2Kwl/cIqVKTgMadzuB99Lm3qJa8qYJMRiFr029nVRs9Sl91lJuWpk9DbbwijJqWckk3ncu+Ocno/vULKx1y/ca/Y9DMRisK1NirqQw3B/es33GudMPhn9mwZ33ZU+72u3SQJj8JxIZAStQagNo4P8LfeE2NL1Jw9Nm6Kl+lUvVDZlDyq/uuvjL9llZw3hD4au1NxcMpZGGx/rLa31nmvXlGOun28cnSdPb/BHPggZI1hJmW/hOGn3mKmXwZx1nCslK/WMaEyIgdZFUWEtI3WEixgZtNpEynU/rCnSRFO8MpDYBaiwe0NdO0jKQsZDYBWGkiIhJpbSB6UKmRIWHeckhEUJkjg85q4aRUqhQy+qYW97SuxOBI6Tq1LOzOfjPKww3BcQzW12/d56ByvzoUtTrksmgVjqy+vVZ5LlKnSWfD+KG4BMqarR16iOJcBITdT7on0FZXXMpDA7MuxvrAa2EI1mA5c5ufDnT3kO6E9O47Gek8O4nSxCZqZufvL1X/NOI1eht0svmPybVGqVi+wWhibaG8taNcNoYFisH6Qak5U67Sg4qayXGky4ZdfynQJDh8SD4iF5e0rvK5BPKBzTjTCLfON9neIdMFeheC1MPaWBp9JwrJxngkmZLmHgArU7gDOmq+PcTzjE4LfS2/z7fvxntj0ZiubOB5G9oPhf4ra2bynon6R6wlZ+0te0uPp/9MLq+mbj+aHK5POHwJB3hdbBvRW7e7fVTujg/hcaXHY23l3huBtWYIguWipYlqFOpRenmDNs5tl3DZLg67fKei21Sg81vf4MKu1T95T4biXjLfC8TmYxWHyMchJXoSLH1ioY0jzhoXviSBzoi94G8o468Po4oGYnCcVtvLjB8VU76Sw1GSyim4SizTKw+UmR7+EqqOLHQwylXvvK8oYHTDQ0dlzEAak6DzkKVZe8u10DE1FXKnvZ23B6WHnKl0nCLklwGripyx4KOthrXBFiDBKtG3hNHzGy+1sigZvezX+IHf8AISndJKq5yingU4drwVx0kLNLCpREFqYcyyp5INA4xFjCKeK/5glSmZHYiE7E0MWwcHwjpVpiCIVTxIOkG6x8k7LIXp6yUVL7RMIllDZBKuHg9SjDzaNenCxkRZTVcMf+N4K9IiXdWjBXo3hk8kOAbhvHa2HP925A6qbkHzE2PC+e6VQWrjIdiQLoQfxDp8pjK2FgdTDkbSrdo6rd2Wa9ROHk2XEuR7k1MFUGVr3XOQCDqQrDS3gbQzknlWrhqj1a2UErkVFIO99WtsNpieH8arUGBpuVt03U+Ymz4L9oNNrCsPZn8Q1U+m4mFf0qdb7obo0KtTCXPJleCYEYvFhah+NnZ97m12Kj1En5v4SmDxSHDkr7ocDN7yNcga36hZb8b5YqCoMVgTmv72VTqGO7Ie2uxEpKfBMZiq394jqSRmd1sAOu3SY0oNbNFg9E/tXtcPSqMNWQMR4kXP1gzbnWG4nChaSKPhQBB4hQFv8ASV+bWcR1mONU/wDBv6N5rR20jMkZ4w7TJLYwmRlZLOFJNCByIwiTuZCRCJiB3E4B+cmdJEUtCJjETr4WkTr+zCGWRMxMKmJoHKnxkTrCyO8iakYVSIA1ra+EUkNPvFJ9wjJlRGPRvFFOtOWK/EYG+sramHI2nYpOLJwbCMBxMobHymr4Nx2pTZXpsVI87Edj4RRQV1cZx7ZLKJt9sk0epcu8xJi0tazr8S9PEg9oZiMLcX7zkU871tcabnGGyN/TTco5ZXlSm0scJjLxRQM1mOS5LdFirA6iR5Z2KVkVvI1owpORRiQ0rBcbgVqoVYaEb+MUULVOUJqUXhodpNYfkwgw5oVgSTdGBNjbQEGwO/hGcyY04kioRZgLFb3XwYX6738hOxT6H6fJ2012y9zSPPrfROUVxkzVbCDtKvFcO7RRTQsrjKOWhUzkmRYLAs5KoffF7KeoG+u07h8WQbHfa3j11iimdGcoWYXBouKktyzw+L85cYbGnTXfSKKaa3RlWpKWxphw+qtAVSB8WW1xta4bT10jaeMv+97eHnFFM+t97lnww00opYJjiL6H08I/DqXYKBqdpyKNNYjlCXgs8VwF1pKxX3iTmAK+6B+fpKerSsYopU0tkppt/IW2KXAPUogwKpQiimjBsA0QMumkjJsYoodA2SUsVClxM5FE0iJNcERoNp2KD8jjGF5DUX93nYpNEWQsJDUpaRRQqbIMCq4YQR6NttPp+UUUmiabDOF8frYc/wB21h1U6qR2tN/wHnWniCEYFanYXKn9+MUUy9bp65R7mty9p7JJ8lrxBvct4jT1tpKtmiinkPXY41b/AKR1+ieasizd4vGKKYRdGjaLLFFEIaesiYaRRQiGGMJHa87FJoRCyxlvCdihUIYWkbWt1iihERGMYoopMR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2" descr="data:image/jpeg;base64,/9j/4AAQSkZJRgABAQAAAQABAAD/2wCEAAkGBhMSERUUEhQVFBQUGBQVFRUUFBUUFRUUFRUVFBQUFBIXHCYeFxkkGRQUHy8gIycpLCwsFR4xNTAqNSYrLCkBCQoKDgwOGg8PGCwcHB8pKSwsLCwpKSwpKSksKSwpKSwpLCkpKSkpKSksLCksLCksLCwsLCkpKSkpLCksLCwpLP/AABEIAGcB5wMBIgACEQEDEQH/xAAcAAABBQEBAQAAAAAAAAAAAAAEAAIDBQYBBwj/xAA+EAACAQIEBAMFBgMHBQEAAAABAgADEQQSITEFBkFRYXGBEyIykaEHQlKxwfBi0eEUIzNygpLxFUNTosIk/8QAHAEAAQUBAQEAAAAAAAAAAAAAAwABAgQFBgcI/8QAKxEAAgIBAwMEAQQDAQAAAAAAAAECAxEEITEFEkEiMlFhEwYUQnGBkeFS/9oADAMBAAIRAxEAPwCjwuPZTrL7A8WB6ytxHDewgLUipuLzi5Rhajf3RuKONBEPSvMPg+KkaGX2D4mD6zMu0zjwSzk0IeTBpW0a4MKp1JnyhgbAWDJFMGVpID2gGiOCYCOIkamPBkCLO5ROGkbaSQCT4WkWPgNTC01ytmoQ3bIzkorJR43lZ8Q+ZmCINurH02kjcuYTD0zUqAsEF2La+Vl21mqyiZjn8t/ZlA2Z9fHQWvPWdLOzT6eNMXjtXg566uEpOxrcoKX2i01YKMNkS4FwbN55dtul7zR8V5lp0sOmIXNVRmAGUi+vfMRa0z1Wlh/+kge77QtfpnzX1t6ZvnAzhT/0lwdjXGS/bKP1vHdknu2Ci8Fzh/tIwrMARUS5GrWIAOlzlJO8t+Kcfo0MhquVFS5VgpYEC34b955digfYKnslULmIqgG73Bupa9iPICaLm/D2wGDObPYFcw1Guu/pG7iUbGzY8P49Qrm1KqrH8Nyrb9Ad4Y+IAOVnVSRexcA28jPLeL8IWhQwuJpMytUAJ11V11JBAGmmxh3Oz+1XCVjoalIliLjW69jH7ngfv2yegtg1YaqrC2psCIDW5dwzfFSXX0t137zF8q4a2Jomli8/vAtTbMpsLZl1Ji4tzPicPjaqCofZrVNlcAjLmsQCP4bwsb5x4eCPpa3RpK3I+HOxdfW4126yur/Z+R8FVT4MCPqBGcX+0CpTxDqlOm9MZLHUHVQTrfx7TaUnzKCNiAfQy1X1C+P8s/2Q/b0z8YPOcRyfiUH+HmH8JBPyMrK+CddHVl/zKR9dp6y9QLa5AvoLm2vnGugI1sQfI379Jer6tNe5JgZaGL9rPIvZiNNP96z1DFct4ep8VIAnqpIPnKXF8gLvTqFfBwCPmLS7X1OqXu2K0tHOPBiPZ/OMZZosZyjiE1C5x3Q3+kp62FZdwQex0l+F8J+1ld1yjygXL2i9j3B6AHobnodpMyeo8Jc8tY51rJSyq6ORdXW+XxB6RrZuEXKIq0m8MqOLcLNCqUPZWB6EMobf1geX+k9G5nrUhSZxTSsyHLfU5ATYE27X2nnz730G+23pA6W93RbfgJdWoPC8gzLGAQhwJGUlwAR5Ywr1kpSMMQiLLOZY+04BFgfI2MMeZxzFgWSTCYs0nDDyI8Js6VcOAw2P/H6TCmW/LvE8rezY2U7a7HpOI/U3SvyQ/c1rdco3elazsl+KXDNOYwraOB/r5xuaeb8HUDQ3rOZomMjtJYEPepGe0+fb+s5fpOZpJIY6XNpwtGM30jc8lgbJJ7SNL62v6+kjDxucSSiLJJm7GcLa3A+siY7xt7fprJ9owR7S5897yOvZgVaxHjrIy17n9mcdtuhjpYewz35M5xfloi7Utt8pOo8u8z2oNjceeh8Z6GKkruI8Ip1txZujD9RNfTa5x9NhQu0qlvExonIRjuG1KJsw06HoR5xTajNSWUzOcLFtg9eq4W8AxGAEu1a85Vw4M88ha4s6jkyFbAWgyOyTV18HK7E8PEv16hPZjYI8Bxnox9Zf4THg7GZCrgiNhFh8UyHWRs08bN4i4N9Tq3tJ1qzMcP4sDbWXNHFAgTKsolHbAizV5MjwFa0nRvGVJQGwGU95cYajZbdx/WZqtxdKNi9+wAtvAsVztVb/AAwqeJ1Pbedv+mOk2WxeoS+kYmv1kKmoM2t5FjcClVClRcynQjUfIjUTBNzHiG/7p9NI08Xr/wDlf5zuI9Ks8sxn1CHwXo+zzDZtWcj8OgHlm3tLHi3AFq0VooRTVCCABpp0mPHHMQP+61pLT5txK/fv5jpHfSbPDRBa2r4LrHcntUwtPDh1JpsWzEGxvfT6wXiPKFV8HRw65C1JiTrYEHtcyKjzxW+8EPpb5wtOdG601PkT/KAl026PjISOppfnBnK3JeOfKjWKKLLmqAqgOlwubeG87cBYUcMlJHqCkroSFLWHukGw8jL+nzgPvUz6NeTJzVSO4dfQfzgZaO5fxCK2prHcYLhnEFo1aTnClXTKM2equ4FyVZvyjebuHZuI1VG7AN3v7rMfynoi8cw7CxYeTL8tZ00cNUbN/dM4vZvvbEa3t0JHrAypnHlMn6WsKR46KBKFzsrKpv3P57T1/g9TNh6Ld6dM/NRBKvJ2GamUClFLZzkOpbuOlpZ4LCClTSmCWCAKC25AFhfxkFFrkJWsGd+0Kn/+IntUTTfo1vKZTleufb0Up4morlgWpPnCsFN2CnY3UbmehcwcF/tNE0i3s7kHMBfa+lrzL4TlfG4d6ZR6VVEI3BBVb+8FuN7Xia+hST7jZ2/fj+7zPc1cyNhDSKor582YHQ6ajKRt6zSWt/LzmD+04f4Gn4/y/neO38EpMseDc+UK7qhBpOdBmtluemcaA+ZmhxOHR9HUN4MAT6De08i4hVap7MeyCMqqFKI132yufH+cuOdcQ616PvMHFGmDY2sddzHjOUd8g+7K9RrMZyfQf4bof4SbX8jKjEco1qRvRYPpbSyt+msEwvM+KwtVaWKPtFOUE3DEKbDMrDfQzc1qyqMzMqrobsbCxHeXatdbHzn+yEqYT34PMnStQJBDLmurBgbMDprfQnWV7jrb5T1rD4ilWBCslUeBDD5bytx/J1CrcgGm38J0v/l/rNOnqcOJRwyrPRy5TyeaMvaR9JquJckVk/w7VV8NG/2nT6zO4jCshIZSD4i016rq7fayjOucOUDHwjSZKVjGEOvoHlEJMaJKwjcusfAsjCJHaPdJHaMOcjW/UfSPIkZEhOtTi4vySUnHdGw4PjhVpg31FlPie8LI+sx/BsZ7KqAfhY2M2W/ynjnWdA9HqXHGz3R22hvV1SfxyQsI0yZhI2mOmXSK8bf9Y9k0kbQiGOAyMtOtaMMIiJ0nxjC060YTbeSQjntBvvGhrmIddJGW7yaQiQPpaNZzeRMYs56ySiNklD9JwtIWeNvpJYI5JKgB038N/wA9IpEG/YikllDHoCKI+Q0q4Oh+cnW4nNyRbOmkIPUwkLA7R+SR7mh0yjxGB3lViMD4TWvRvBa2EvLVeowOY1qBBusLwfFiuhltX4d4StxGA8LS8rIWLEhmi7wfEgwlpTrdphAXpmWmA4z0JlW7S53iIN5rrap6/pKlK/eE8yVw1NG7Gx8N5RpX/d7T1j9JKL6eorw2cN1mLWqf2i7p1R3k61JVnMhsd7A+h2t9ZLSxBnTuCayjHX2WQaJqfWQUaohCP3gmsMcgqUCJGtYiGiMagDHUvkWDlLFd5NmBgb4cg6RmciRcFIfJYARrUvpBqeKhaVgbXg5QaCRlgamLqL8NRwP8xI+UPo8z4hfvBh/EB+msCYXjGEDKquXuQZWyXDL6lzl+Ol/sP6G8Poc0Yd9MxU32YW+sx1Sl9ZE1GV56CmXGxYjqrEtz0dKgYXUhh3BvKvjvLlLFACpnBW9iptYEdVOhmHRmQ3QkHwNpZUOaMQlvezLtlcX+spz6XL+LyWI6xPaSNnQwgREXfIAFLKpOgsPetPO+fcK7YwEqQrCmAxBynVr2brvNNhedlNhUQr4rqPlvLnDcYo1R7tRT1s3un5GUbNLZD3RLKsrmtmeX47gow+NWjUZnQPT94EhirEZbDpuNuktvtIxLe1p0vuBFa3QliVB/9Zr+K8sUK7CqykVAQVqLofdsRe3lK3nPlg4lBUpAe1pi1ibB100BOxvrK3a1sP27GV4ry/V4etGvSqata+UZQGtexA+IWtvN9w/jSVMMuIYqqlczXNgpFgfqR855xxjiuLrLToVKbXp7f3bBmIGUZtLXFh4aS35kwj4fheHpsD8d6mvXK1lPaMs+BRbRo8LzrhKjZRVysTpmGW/kTLXFYenVWzorjrcX07ht552nAcP/AGGnVepkq1mYKWuaZysRla19AANbTS8vYqrTwdQ1SGNEMUcMHVksbDyBy6HvCRm085FlPkjx/I6NrRbIT91jcfM7TLcS5fr0bl6Zt+JfeX5jaX/DftGRrLiENM/jT3l8yOnlNbRxCVFz02Doeo1F+oP8jNKjqdsNpPKAWaWue62Z5Aw8/SR+ztPTuIcqUK2tsjb5k0H+2ZTinJ1alcqPar3Xe3iv8puU6+uzZvDM+zSzjwsmaKyN0hRpkXFtRuD085Hkl9NPgrcbMGyRhWE5Iwxxk88Arj+c1/AcT7WiD1XRvHsZlmSWXLWKyVSp2YWnI/qnQ/m035Ut4mx0nUfjt7XwzSWtv0jWSEuvhI2WeUpnYgxS2w8ZEy6wrLYxpSEUhgRk8JGUhT0/WRlLQqkRYKZGwPSEsnT8pEyWhExiAmRljCCAd5EyfpCRYzIi8b/zH5ZGTCoixraxtp1jGMe0miJxhFExijiN29AqZNh8TbSGUKiVUzIysp6g39COh8ILXwZBvObznaWzLikmFIR06yRRK2lWKmH0qgbrYwU44E0SGN9nJAY8LBZwNkEeleDVsEDLMrI2STjZglkzuIwQ6ysxXDDuJr6mHBEArYQjxEvVali5Mji1Yoym5BAt6Sm4bxNFfLiFYrqpCnKw7EXBvNvisCD67yg4ry+Kg7EdRufWdb0XrS0jcJe2XOPBla/QLUeryjXcawGGfDpXzuFVFAIAOYH4c3jfr4zJUsT9enWVDcaxWGIRyWpKvswD8DL2Pjsb+Ehw/EVJ0On18rz0bpl0LIZU+5Pg5PW0OMvbg1VGvtDKeIBMoMPitB1htHETTlWZqZcJVk4IlXTrQtK0rShgmmFZRI6mHBnVN4/KYFSaJeAJ8MRI8xEs7CQ1aIMJGzI2AdMVCKdYdYG+HIjA9t47inwOm0WQEblgiVuxk4xME4NBVIY9KMenJyYxkEWfklswb2d9JCykfv8AWHFLyF6ckpLgbGOB2D43XpfA7drNqJcYPnn/AM1P/Uh/+TKBqZkFSn4QUtNTZygsb5x4Z6JguNUKx9x1zfhIAYfvzi41wlcTSak+x2Ya5SNQ377zzSon76w/h/MWIpbOWH4W94fPcekoW9K/8P8A2Woa3O00D4vlnG0qRpFfaUVJqKy6he5HYm22sJwDey4PVOoNWoEF7g2zX9NpeYLnxCbVUKfxLdlv3IFzLTF0MNjaWS4dCcxyNYhh1yg+J3mVbo7K36kWIzhLhnmGFxSrSdXoh8+iuWKlHXS66WOlrjyms+zUsorFr+yABHUEjUlfQGG8V5YZcB/Z6F6pWpnW9swHWwPp8oJwiu9DhVf2uYZS6BGuCuclbAHYa3lVJxJpdrIOH/aLUDH2qComY2ZfddRew01DfSa3hXHqGI/wXuwFyh0cf6fKeXcHWqoeolH2qqArqyZxY3O1iR5ibHk3AUCDjEU08ocFb5lGUHMyE3IO+h1ijLclGTyX/EuBUK986+8Roy6EfoZjuL8l1adzTPtU300cDxXrE32i1zUJFNAutkIYnKNyT0mq4BzNTxanIMrrYshtcfxL3E0NPrrKuHsBsors+meZNRP84xlnqfFeXKVfVhlf8S/F/q/rMTxblurQJb4kvo66j/UOhnQ6fX127cMzbtNKH9GfNOMR8rKw6EfKFFZDUTeWdRUrapQflAK5OMlJeGbumcwB3uL/ADjGXWB8v1M1Bf4bj6yxHrPBNTW6bpV/DPQ6p98FL5B2pxjJCTTtImTTzglImDN4yF0tDWXSRlReFUhsAlu3WRmn3hL07d5HlhFIWAR6MhKQ1xI2pi3jDRkRYIadt5EUELqp+7SJ6cIpDMFenIykKq0zIysMpEcA7CKSFYpLIwBwHmOpQa9NgQfiU7MP0M9N4NxyliV9w2YfFTPxDy7ifP8Ah8WVI1mi4XxZlYOjEMNiDr/xL/UOlwvzJLEvkyqtROrZ7o9mxGC7QIXUwXl7nJK1qdYhX097ZW8x3l9iMOG1FjOPtrsol2Wo3Kr42LYjoYoEawi3aVb0SpuIThcX0Mrzh5QRxyGiIpOj3to+1pXIcEJpxjUAYTkjGpySk0OmVuJwPaV9WiDv07zRBIPWwQPrLFdzRJMyuO4Qrggi/h+swHG+AvhmuL5CdD2v0nrdXDkbwDH8OSqpRluG3/TynQ9M6vZpLE8+nyirqdMro4S3PLMNxEjeW+G4kDsZWcY4MaNQr/t8V7yuV2Xwnr2l13fBTzmL8nGX6VdzXDN1hsb4wxMYJicLxTvLWjjwes0YuE1lFCVU4PBraeKhqg5A3Qm1+lx0mawuO/n328O03dHitF8KBkp+1ymoKYJA6Atod7HbwMpamUqmsLknVBSznwViETv70gNOtfr+el9dB0k6VdInFkU0StTg1XDAwkP84s2sipND4K16REbc2li6X3gtWh2hlPI2CFatt5NTxAkGUxjLeSwmJPAdpEVgaVSLa3ki17wbgE7iT2cYaV/GPzA7RwMingRdcF5dp1qTkMbkZPeHwN8WYHqJm8XgwrFVfPa/vWsNPOWNHidSnlCtYIbgbXJ794JWfMSe5JsPTWCpVkZNyllBZyi44XJVVKPf9+sHUMhuhIPQg6y1enBalGXk01jGxX3T2Yfw/nWtTsKoFVR30b0PWaKjzDhMYhpv962ZKmmo2NxpMJUo+kFqUz/W9vrKt3T6beFgsV6qyH2a/GchMjZ8FVKkahGNj6VNj5ESywePxFDAvUr0wzq5umi5kzWYsRfpc3mQ4dzNXo6K2dfwvqPRt/rNVw/nShVGWqPZltCH1RgdCLnp0mJf0y6rdbovV6iuf0zIZAjNicGSEXR0e2ZA+6nX3kNtx8po+RcJRqVDXok03UMtWidV9/ZlPbXqN7yHiX2fXJfC1QA+6MSRbewa+o2NjeH8E4RU4fh69ZgHqhc2RToVXoSPn6zLcWnug8UA8R+0V1rMtOkpRCVGa+ZrbtoOsv8AgPNNHFgqAVqAXNNrHTqVP3h8pgsQVeo2Kwl/cIqVKTgMadzuB99Lm3qJa8qYJMRiFr029nVRs9Sl91lJuWpk9DbbwijJqWckk3ncu+Ocno/vULKx1y/ca/Y9DMRisK1NirqQw3B/es33GudMPhn9mwZ33ZU+72u3SQJj8JxIZAStQagNo4P8LfeE2NL1Jw9Nm6Kl+lUvVDZlDyq/uuvjL9llZw3hD4au1NxcMpZGGx/rLa31nmvXlGOun28cnSdPb/BHPggZI1hJmW/hOGn3mKmXwZx1nCslK/WMaEyIgdZFUWEtI3WEixgZtNpEynU/rCnSRFO8MpDYBaiwe0NdO0jKQsZDYBWGkiIhJpbSB6UKmRIWHeckhEUJkjg85q4aRUqhQy+qYW97SuxOBI6Tq1LOzOfjPKww3BcQzW12/d56ByvzoUtTrksmgVjqy+vVZ5LlKnSWfD+KG4BMqarR16iOJcBITdT7on0FZXXMpDA7MuxvrAa2EI1mA5c5ufDnT3kO6E9O47Gek8O4nSxCZqZufvL1X/NOI1eht0svmPybVGqVi+wWhibaG8taNcNoYFisH6Qak5U67Sg4qayXGky4ZdfynQJDh8SD4iF5e0rvK5BPKBzTjTCLfON9neIdMFeheC1MPaWBp9JwrJxngkmZLmHgArU7gDOmq+PcTzjE4LfS2/z7fvxntj0ZiubOB5G9oPhf4ra2bynon6R6wlZ+0te0uPp/9MLq+mbj+aHK5POHwJB3hdbBvRW7e7fVTujg/hcaXHY23l3huBtWYIguWipYlqFOpRenmDNs5tl3DZLg67fKei21Sg81vf4MKu1T95T4biXjLfC8TmYxWHyMchJXoSLH1ioY0jzhoXviSBzoi94G8o468Po4oGYnCcVtvLjB8VU76Sw1GSyim4SizTKw+UmR7+EqqOLHQwylXvvK8oYHTDQ0dlzEAak6DzkKVZe8u10DE1FXKnvZ23B6WHnKl0nCLklwGripyx4KOthrXBFiDBKtG3hNHzGy+1sigZvezX+IHf8AISndJKq5yingU4drwVx0kLNLCpREFqYcyyp5INA4xFjCKeK/5glSmZHYiE7E0MWwcHwjpVpiCIVTxIOkG6x8k7LIXp6yUVL7RMIllDZBKuHg9SjDzaNenCxkRZTVcMf+N4K9IiXdWjBXo3hk8kOAbhvHa2HP925A6qbkHzE2PC+e6VQWrjIdiQLoQfxDp8pjK2FgdTDkbSrdo6rd2Wa9ROHk2XEuR7k1MFUGVr3XOQCDqQrDS3gbQzknlWrhqj1a2UErkVFIO99WtsNpieH8arUGBpuVt03U+Ymz4L9oNNrCsPZn8Q1U+m4mFf0qdb7obo0KtTCXPJleCYEYvFhah+NnZ97m12Kj1En5v4SmDxSHDkr7ocDN7yNcga36hZb8b5YqCoMVgTmv72VTqGO7Ie2uxEpKfBMZiq394jqSRmd1sAOu3SY0oNbNFg9E/tXtcPSqMNWQMR4kXP1gzbnWG4nChaSKPhQBB4hQFv8ASV+bWcR1mONU/wDBv6N5rR20jMkZ4w7TJLYwmRlZLOFJNCByIwiTuZCRCJiB3E4B+cmdJEUtCJjETr4WkTr+zCGWRMxMKmJoHKnxkTrCyO8iakYVSIA1ra+EUkNPvFJ9wjJlRGPRvFFOtOWK/EYG+sramHI2nYpOLJwbCMBxMobHymr4Nx2pTZXpsVI87Edj4RRQV1cZx7ZLKJt9sk0epcu8xJi0tazr8S9PEg9oZiMLcX7zkU871tcabnGGyN/TTco5ZXlSm0scJjLxRQM1mOS5LdFirA6iR5Z2KVkVvI1owpORRiQ0rBcbgVqoVYaEb+MUULVOUJqUXhodpNYfkwgw5oVgSTdGBNjbQEGwO/hGcyY04kioRZgLFb3XwYX6738hOxT6H6fJ2012y9zSPPrfROUVxkzVbCDtKvFcO7RRTQsrjKOWhUzkmRYLAs5KoffF7KeoG+u07h8WQbHfa3j11iimdGcoWYXBouKktyzw+L85cYbGnTXfSKKaa3RlWpKWxphw+qtAVSB8WW1xta4bT10jaeMv+97eHnFFM+t97lnww00opYJjiL6H08I/DqXYKBqdpyKNNYjlCXgs8VwF1pKxX3iTmAK+6B+fpKerSsYopU0tkppt/IW2KXAPUogwKpQiimjBsA0QMumkjJsYoodA2SUsVClxM5FE0iJNcERoNp2KD8jjGF5DUX93nYpNEWQsJDUpaRRQqbIMCq4YQR6NttPp+UUUmiabDOF8frYc/wB21h1U6qR2tN/wHnWniCEYFanYXKn9+MUUy9bp65R7mty9p7JJ8lrxBvct4jT1tpKtmiinkPXY41b/AKR1+ieasizd4vGKKYRdGjaLLFFEIaesiYaRRQiGGMJHa87FJoRCyxlvCdihUIYWkbWt1iihERGMYoopMR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chicagolandchamber.org/wdk_cc/wcm/resources/images/innovation_and_knowledge/newsletter_images/2013/0372_5331520_01651/brazil_progr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0" y="467438"/>
            <a:ext cx="4891852" cy="21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Objectives: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271" y="1589809"/>
            <a:ext cx="9905998" cy="4343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Review </a:t>
            </a: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ow to partner with BSMP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Explain the admissions process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Discuss various academic programs, including ESL prep courses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762000"/>
            <a:ext cx="1462088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otos.state.gov/libraries/brazil/303998/ferreirajp/science%20without%20bord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657600"/>
            <a:ext cx="42672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s://mexicoinstitute.files.wordpress.com/2013/04/brazil-flag-brick-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516"/>
            <a:ext cx="12188825" cy="81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orld-economic.com/uploads/foto_article/article_09_2013_brics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133349"/>
            <a:ext cx="7404033" cy="62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4012" y="6400800"/>
            <a:ext cx="61722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http://world-economic.com/uploads/foto_article/article_09_2013_bricsic_1.jpg</a:t>
            </a:r>
          </a:p>
        </p:txBody>
      </p:sp>
      <p:pic>
        <p:nvPicPr>
          <p:cNvPr id="7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951">
            <a:off x="1120256" y="1883845"/>
            <a:ext cx="1462088" cy="146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BJQHWMRHYMQ/T4RLSWOHz1I/AAAAAAAADV8/yu2pj4qzHyI/s1600/Ci%C3%AAncia+Sem+Fronteir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0"/>
            <a:ext cx="9601200" cy="68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BSMP </a:t>
            </a:r>
            <a:r>
              <a:rPr lang="en-US" dirty="0">
                <a:solidFill>
                  <a:srgbClr val="006600"/>
                </a:solidFill>
              </a:rPr>
              <a:t>Partnership:</a:t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sz="1400" dirty="0">
                <a:solidFill>
                  <a:srgbClr val="0066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006600"/>
                </a:solidFill>
                <a:hlinkClick r:id="rId3"/>
              </a:rPr>
              <a:t>www.iie.org/Programs/Brazil-Scientific-Mobility</a:t>
            </a:r>
            <a:r>
              <a:rPr lang="en-US" sz="1400" dirty="0" smtClean="0">
                <a:solidFill>
                  <a:srgbClr val="006600"/>
                </a:solidFill>
              </a:rPr>
              <a:t/>
            </a:r>
            <a:br>
              <a:rPr lang="en-US" sz="1400" dirty="0" smtClean="0">
                <a:solidFill>
                  <a:srgbClr val="006600"/>
                </a:solidFill>
              </a:rPr>
            </a:br>
            <a:endParaRPr lang="en-US" sz="1400" dirty="0">
              <a:solidFill>
                <a:srgbClr val="006600"/>
              </a:solidFill>
            </a:endParaRPr>
          </a:p>
        </p:txBody>
      </p:sp>
      <p:pic>
        <p:nvPicPr>
          <p:cNvPr id="4098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29" y="671512"/>
            <a:ext cx="1309688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econ.eec.ufg.br/uploads/142/original_CAPES_e_CNPq.jpg?13388462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2524531"/>
            <a:ext cx="2819400" cy="288566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iutoday.info/wp-content/uploads/2012/11/iie-log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84" y="2524531"/>
            <a:ext cx="2974948" cy="28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ADMISSIONS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Application is a required </a:t>
            </a:r>
          </a:p>
          <a:p>
            <a:r>
              <a:rPr lang="en-US" dirty="0" smtClean="0"/>
              <a:t>Decision-maker --- who actually does the admission? </a:t>
            </a:r>
          </a:p>
          <a:p>
            <a:r>
              <a:rPr lang="en-US" dirty="0" smtClean="0"/>
              <a:t>IELTS / TOEFL </a:t>
            </a:r>
          </a:p>
          <a:p>
            <a:r>
              <a:rPr lang="en-US" dirty="0" smtClean="0"/>
              <a:t>5-day turnaround time </a:t>
            </a:r>
          </a:p>
          <a:p>
            <a:r>
              <a:rPr lang="en-US" dirty="0" smtClean="0"/>
              <a:t>TOA (Terms of Agreement) </a:t>
            </a:r>
            <a:endParaRPr lang="en-US" dirty="0"/>
          </a:p>
        </p:txBody>
      </p:sp>
      <p:pic>
        <p:nvPicPr>
          <p:cNvPr id="4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66712"/>
            <a:ext cx="1462088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Academics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STEM </a:t>
            </a:r>
            <a:r>
              <a:rPr lang="en-US" dirty="0">
                <a:solidFill>
                  <a:srgbClr val="006600"/>
                </a:solidFill>
              </a:rPr>
              <a:t>Subjects </a:t>
            </a:r>
            <a:r>
              <a:rPr lang="en-US" dirty="0" smtClean="0">
                <a:solidFill>
                  <a:srgbClr val="006600"/>
                </a:solidFill>
              </a:rPr>
              <a:t>&amp; </a:t>
            </a:r>
            <a:r>
              <a:rPr lang="en-US" dirty="0">
                <a:solidFill>
                  <a:srgbClr val="006600"/>
                </a:solidFill>
              </a:rPr>
              <a:t>ESL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</a:p>
          <a:p>
            <a:r>
              <a:rPr lang="en-US" dirty="0" smtClean="0"/>
              <a:t>Placement </a:t>
            </a:r>
          </a:p>
          <a:p>
            <a:r>
              <a:rPr lang="en-US" dirty="0" smtClean="0"/>
              <a:t>Courses </a:t>
            </a:r>
          </a:p>
          <a:p>
            <a:r>
              <a:rPr lang="en-US" dirty="0" smtClean="0"/>
              <a:t>Reporting to IIE </a:t>
            </a:r>
          </a:p>
          <a:p>
            <a:r>
              <a:rPr lang="en-US" dirty="0" smtClean="0"/>
              <a:t>Communication </a:t>
            </a:r>
          </a:p>
          <a:p>
            <a:r>
              <a:rPr lang="en-US" dirty="0" smtClean="0"/>
              <a:t>Support Services </a:t>
            </a:r>
            <a:endParaRPr lang="en-US" dirty="0"/>
          </a:p>
        </p:txBody>
      </p:sp>
      <p:pic>
        <p:nvPicPr>
          <p:cNvPr id="4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66712"/>
            <a:ext cx="1462088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Thank you!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Obrigado!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Eric Spears: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eric.spears@gcsu.edu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Julie Strecker: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Strecker_jl@mercer.edu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Ray Tatum: 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rtatum@breneau.edu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panoramablogmario.blogger.com.br/brasil_academ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366712"/>
            <a:ext cx="1462088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Sou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56D437-C75E-42A2-9C75-154501D45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South American continent presentation (widescreen)</Template>
  <TotalTime>0</TotalTime>
  <Words>102</Words>
  <Application>Microsoft Office PowerPoint</Application>
  <PresentationFormat>Custom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Continental South America 16x9</vt:lpstr>
      <vt:lpstr>PowerPoint Presentation</vt:lpstr>
      <vt:lpstr>Objectives:</vt:lpstr>
      <vt:lpstr>PowerPoint Presentation</vt:lpstr>
      <vt:lpstr>PowerPoint Presentation</vt:lpstr>
      <vt:lpstr>PowerPoint Presentation</vt:lpstr>
      <vt:lpstr>BSMP Partnership: http://www.iie.org/Programs/Brazil-Scientific-Mobility </vt:lpstr>
      <vt:lpstr>ADMISSIONS</vt:lpstr>
      <vt:lpstr>Academics  STEM Subjects &amp; ESL </vt:lpstr>
      <vt:lpstr>Thank you!  Obrigado!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2014-07-09T19:24:56Z</dcterms:created>
  <dcterms:modified xsi:type="dcterms:W3CDTF">2014-07-29T19:42:46Z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TC028048859991</vt:lpwstr>
  </property>
</Properties>
</file>